
<file path=[Content_Types].xml><?xml version="1.0" encoding="utf-8"?>
<Types xmlns="http://schemas.openxmlformats.org/package/2006/content-types">
  <Default Extension="bin"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sldIdLst>
    <p:sldId id="410" r:id="rId2"/>
    <p:sldId id="487" r:id="rId3"/>
    <p:sldId id="488" r:id="rId4"/>
    <p:sldId id="489" r:id="rId5"/>
    <p:sldId id="490" r:id="rId6"/>
    <p:sldId id="491" r:id="rId7"/>
    <p:sldId id="492" r:id="rId8"/>
    <p:sldId id="493" r:id="rId9"/>
    <p:sldId id="509" r:id="rId10"/>
    <p:sldId id="495" r:id="rId11"/>
    <p:sldId id="496" r:id="rId12"/>
    <p:sldId id="497" r:id="rId13"/>
    <p:sldId id="498" r:id="rId14"/>
    <p:sldId id="499" r:id="rId15"/>
    <p:sldId id="510" r:id="rId16"/>
    <p:sldId id="500" r:id="rId17"/>
    <p:sldId id="501" r:id="rId18"/>
    <p:sldId id="502" r:id="rId19"/>
    <p:sldId id="503" r:id="rId20"/>
    <p:sldId id="504" r:id="rId21"/>
    <p:sldId id="505" r:id="rId22"/>
    <p:sldId id="511" r:id="rId23"/>
    <p:sldId id="507" r:id="rId24"/>
    <p:sldId id="512" r:id="rId25"/>
    <p:sldId id="508" r:id="rId26"/>
    <p:sldId id="517" r:id="rId27"/>
    <p:sldId id="513" r:id="rId28"/>
    <p:sldId id="514" r:id="rId29"/>
    <p:sldId id="262" r:id="rId30"/>
  </p:sldIdLst>
  <p:sldSz cx="9144000" cy="6858000" type="screen4x3"/>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620">
          <p15:clr>
            <a:srgbClr val="A4A3A4"/>
          </p15:clr>
        </p15:guide>
        <p15:guide id="4" pos="2880">
          <p15:clr>
            <a:srgbClr val="A4A3A4"/>
          </p15:clr>
        </p15:guide>
        <p15:guide id="5" orient="horz"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E0FA"/>
    <a:srgbClr val="008000"/>
    <a:srgbClr val="0000FF"/>
    <a:srgbClr val="FF5050"/>
    <a:srgbClr val="800000"/>
    <a:srgbClr val="FF9999"/>
    <a:srgbClr val="FFCC00"/>
    <a:srgbClr val="CC3300"/>
    <a:srgbClr val="FF9933"/>
    <a:srgbClr val="FAC0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showGuides="1">
      <p:cViewPr varScale="1">
        <p:scale>
          <a:sx n="115" d="100"/>
          <a:sy n="115" d="100"/>
        </p:scale>
        <p:origin x="1356" y="102"/>
      </p:cViewPr>
      <p:guideLst>
        <p:guide orient="horz" pos="2160"/>
        <p:guide pos="3840"/>
        <p:guide orient="horz" pos="1620"/>
        <p:guide pos="2880"/>
        <p:guide orient="horz" pos="28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611576-DA60-41D0-A56C-EA48F4402E5D}" type="datetimeFigureOut">
              <a:rPr lang="zh-CN" altLang="en-US" smtClean="0"/>
              <a:pPr/>
              <a:t>2025/4/15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BD09A-CB57-4FF7-A324-BE462620C540}" type="slidenum">
              <a:rPr lang="zh-CN" altLang="en-US" smtClean="0"/>
              <a:pPr/>
              <a:t>‹#›</a:t>
            </a:fld>
            <a:endParaRPr lang="zh-CN" altLang="en-US"/>
          </a:p>
        </p:txBody>
      </p:sp>
    </p:spTree>
    <p:extLst>
      <p:ext uri="{BB962C8B-B14F-4D97-AF65-F5344CB8AC3E}">
        <p14:creationId xmlns:p14="http://schemas.microsoft.com/office/powerpoint/2010/main" val="2689643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dt" sz="quarter" idx="1"/>
          </p:nvPr>
        </p:nvSpPr>
        <p:spPr>
          <a:noFill/>
        </p:spPr>
        <p:txBody>
          <a:bodyPr/>
          <a:lstStyle>
            <a:lvl1pPr defTabSz="914423" eaLnBrk="0" hangingPunct="0">
              <a:defRPr>
                <a:solidFill>
                  <a:schemeClr val="tx1"/>
                </a:solidFill>
                <a:latin typeface="Verdana" pitchFamily="34" charset="0"/>
                <a:ea typeface="宋体" pitchFamily="2" charset="-122"/>
              </a:defRPr>
            </a:lvl1pPr>
            <a:lvl2pPr marL="685817" indent="-263776" defTabSz="914423" eaLnBrk="0" hangingPunct="0">
              <a:defRPr>
                <a:solidFill>
                  <a:schemeClr val="tx1"/>
                </a:solidFill>
                <a:latin typeface="Verdana" pitchFamily="34" charset="0"/>
                <a:ea typeface="宋体" pitchFamily="2" charset="-122"/>
              </a:defRPr>
            </a:lvl2pPr>
            <a:lvl3pPr marL="1055103" indent="-211021" defTabSz="914423" eaLnBrk="0" hangingPunct="0">
              <a:defRPr>
                <a:solidFill>
                  <a:schemeClr val="tx1"/>
                </a:solidFill>
                <a:latin typeface="Verdana" pitchFamily="34" charset="0"/>
                <a:ea typeface="宋体" pitchFamily="2" charset="-122"/>
              </a:defRPr>
            </a:lvl3pPr>
            <a:lvl4pPr marL="1477145" indent="-211021" defTabSz="914423" eaLnBrk="0" hangingPunct="0">
              <a:defRPr>
                <a:solidFill>
                  <a:schemeClr val="tx1"/>
                </a:solidFill>
                <a:latin typeface="Verdana" pitchFamily="34" charset="0"/>
                <a:ea typeface="宋体" pitchFamily="2" charset="-122"/>
              </a:defRPr>
            </a:lvl4pPr>
            <a:lvl5pPr marL="1899186" indent="-211021" defTabSz="914423" eaLnBrk="0" hangingPunct="0">
              <a:defRPr>
                <a:solidFill>
                  <a:schemeClr val="tx1"/>
                </a:solidFill>
                <a:latin typeface="Verdana" pitchFamily="34" charset="0"/>
                <a:ea typeface="宋体" pitchFamily="2" charset="-122"/>
              </a:defRPr>
            </a:lvl5pPr>
            <a:lvl6pPr marL="2321227" indent="-211021" defTabSz="914423" eaLnBrk="0" fontAlgn="base" hangingPunct="0">
              <a:spcBef>
                <a:spcPct val="0"/>
              </a:spcBef>
              <a:spcAft>
                <a:spcPct val="0"/>
              </a:spcAft>
              <a:defRPr>
                <a:solidFill>
                  <a:schemeClr val="tx1"/>
                </a:solidFill>
                <a:latin typeface="Verdana" pitchFamily="34" charset="0"/>
                <a:ea typeface="宋体" pitchFamily="2" charset="-122"/>
              </a:defRPr>
            </a:lvl6pPr>
            <a:lvl7pPr marL="2743269" indent="-211021" defTabSz="914423" eaLnBrk="0" fontAlgn="base" hangingPunct="0">
              <a:spcBef>
                <a:spcPct val="0"/>
              </a:spcBef>
              <a:spcAft>
                <a:spcPct val="0"/>
              </a:spcAft>
              <a:defRPr>
                <a:solidFill>
                  <a:schemeClr val="tx1"/>
                </a:solidFill>
                <a:latin typeface="Verdana" pitchFamily="34" charset="0"/>
                <a:ea typeface="宋体" pitchFamily="2" charset="-122"/>
              </a:defRPr>
            </a:lvl7pPr>
            <a:lvl8pPr marL="3165310" indent="-211021" defTabSz="914423" eaLnBrk="0" fontAlgn="base" hangingPunct="0">
              <a:spcBef>
                <a:spcPct val="0"/>
              </a:spcBef>
              <a:spcAft>
                <a:spcPct val="0"/>
              </a:spcAft>
              <a:defRPr>
                <a:solidFill>
                  <a:schemeClr val="tx1"/>
                </a:solidFill>
                <a:latin typeface="Verdana" pitchFamily="34" charset="0"/>
                <a:ea typeface="宋体" pitchFamily="2" charset="-122"/>
              </a:defRPr>
            </a:lvl8pPr>
            <a:lvl9pPr marL="3587351" indent="-211021" defTabSz="914423"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2B8245CD-7AC4-4270-A19E-9F43360ACED4}" type="datetime1">
              <a:rPr lang="zh-CN" altLang="en-US" smtClean="0">
                <a:latin typeface="Arial" charset="0"/>
              </a:rPr>
              <a:pPr eaLnBrk="1" hangingPunct="1"/>
              <a:t>2025/4/15</a:t>
            </a:fld>
            <a:endParaRPr lang="en-US" altLang="zh-CN">
              <a:latin typeface="Arial" charset="0"/>
            </a:endParaRPr>
          </a:p>
        </p:txBody>
      </p:sp>
      <p:sp>
        <p:nvSpPr>
          <p:cNvPr id="63491" name="Rectangle 7"/>
          <p:cNvSpPr>
            <a:spLocks noGrp="1" noChangeArrowheads="1"/>
          </p:cNvSpPr>
          <p:nvPr>
            <p:ph type="sldNum" sz="quarter" idx="5"/>
          </p:nvPr>
        </p:nvSpPr>
        <p:spPr>
          <a:noFill/>
        </p:spPr>
        <p:txBody>
          <a:bodyPr/>
          <a:lstStyle>
            <a:lvl1pPr defTabSz="914423" eaLnBrk="0" hangingPunct="0">
              <a:defRPr>
                <a:solidFill>
                  <a:schemeClr val="tx1"/>
                </a:solidFill>
                <a:latin typeface="Verdana" pitchFamily="34" charset="0"/>
                <a:ea typeface="宋体" pitchFamily="2" charset="-122"/>
              </a:defRPr>
            </a:lvl1pPr>
            <a:lvl2pPr marL="685817" indent="-263776" defTabSz="914423" eaLnBrk="0" hangingPunct="0">
              <a:defRPr>
                <a:solidFill>
                  <a:schemeClr val="tx1"/>
                </a:solidFill>
                <a:latin typeface="Verdana" pitchFamily="34" charset="0"/>
                <a:ea typeface="宋体" pitchFamily="2" charset="-122"/>
              </a:defRPr>
            </a:lvl2pPr>
            <a:lvl3pPr marL="1055103" indent="-211021" defTabSz="914423" eaLnBrk="0" hangingPunct="0">
              <a:defRPr>
                <a:solidFill>
                  <a:schemeClr val="tx1"/>
                </a:solidFill>
                <a:latin typeface="Verdana" pitchFamily="34" charset="0"/>
                <a:ea typeface="宋体" pitchFamily="2" charset="-122"/>
              </a:defRPr>
            </a:lvl3pPr>
            <a:lvl4pPr marL="1477145" indent="-211021" defTabSz="914423" eaLnBrk="0" hangingPunct="0">
              <a:defRPr>
                <a:solidFill>
                  <a:schemeClr val="tx1"/>
                </a:solidFill>
                <a:latin typeface="Verdana" pitchFamily="34" charset="0"/>
                <a:ea typeface="宋体" pitchFamily="2" charset="-122"/>
              </a:defRPr>
            </a:lvl4pPr>
            <a:lvl5pPr marL="1899186" indent="-211021" defTabSz="914423" eaLnBrk="0" hangingPunct="0">
              <a:defRPr>
                <a:solidFill>
                  <a:schemeClr val="tx1"/>
                </a:solidFill>
                <a:latin typeface="Verdana" pitchFamily="34" charset="0"/>
                <a:ea typeface="宋体" pitchFamily="2" charset="-122"/>
              </a:defRPr>
            </a:lvl5pPr>
            <a:lvl6pPr marL="2321227" indent="-211021" defTabSz="914423" eaLnBrk="0" fontAlgn="base" hangingPunct="0">
              <a:spcBef>
                <a:spcPct val="0"/>
              </a:spcBef>
              <a:spcAft>
                <a:spcPct val="0"/>
              </a:spcAft>
              <a:defRPr>
                <a:solidFill>
                  <a:schemeClr val="tx1"/>
                </a:solidFill>
                <a:latin typeface="Verdana" pitchFamily="34" charset="0"/>
                <a:ea typeface="宋体" pitchFamily="2" charset="-122"/>
              </a:defRPr>
            </a:lvl6pPr>
            <a:lvl7pPr marL="2743269" indent="-211021" defTabSz="914423" eaLnBrk="0" fontAlgn="base" hangingPunct="0">
              <a:spcBef>
                <a:spcPct val="0"/>
              </a:spcBef>
              <a:spcAft>
                <a:spcPct val="0"/>
              </a:spcAft>
              <a:defRPr>
                <a:solidFill>
                  <a:schemeClr val="tx1"/>
                </a:solidFill>
                <a:latin typeface="Verdana" pitchFamily="34" charset="0"/>
                <a:ea typeface="宋体" pitchFamily="2" charset="-122"/>
              </a:defRPr>
            </a:lvl7pPr>
            <a:lvl8pPr marL="3165310" indent="-211021" defTabSz="914423" eaLnBrk="0" fontAlgn="base" hangingPunct="0">
              <a:spcBef>
                <a:spcPct val="0"/>
              </a:spcBef>
              <a:spcAft>
                <a:spcPct val="0"/>
              </a:spcAft>
              <a:defRPr>
                <a:solidFill>
                  <a:schemeClr val="tx1"/>
                </a:solidFill>
                <a:latin typeface="Verdana" pitchFamily="34" charset="0"/>
                <a:ea typeface="宋体" pitchFamily="2" charset="-122"/>
              </a:defRPr>
            </a:lvl8pPr>
            <a:lvl9pPr marL="3587351" indent="-211021" defTabSz="914423"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89505893-9F73-4A93-8FDC-0C870B895CB1}" type="slidenum">
              <a:rPr lang="en-US" altLang="zh-CN" smtClean="0">
                <a:latin typeface="Arial" charset="0"/>
              </a:rPr>
              <a:pPr eaLnBrk="1" hangingPunct="1"/>
              <a:t>1</a:t>
            </a:fld>
            <a:endParaRPr lang="en-US" altLang="zh-CN">
              <a:latin typeface="Arial" charset="0"/>
            </a:endParaRPr>
          </a:p>
        </p:txBody>
      </p:sp>
      <p:sp>
        <p:nvSpPr>
          <p:cNvPr id="63492" name="Rectangle 2"/>
          <p:cNvSpPr>
            <a:spLocks noGrp="1" noRot="1" noChangeAspect="1" noChangeArrowheads="1" noTextEdit="1"/>
          </p:cNvSpPr>
          <p:nvPr>
            <p:ph type="sldImg"/>
          </p:nvPr>
        </p:nvSpPr>
        <p:spPr>
          <a:ln cap="flat"/>
        </p:spPr>
      </p:sp>
      <p:sp>
        <p:nvSpPr>
          <p:cNvPr id="63493"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2237497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audio" Target="../media/audio1.bin"/><Relationship Id="rId6" Type="http://schemas.openxmlformats.org/officeDocument/2006/relationships/audio" Target="../media/audio1.bin"/><Relationship Id="rId5" Type="http://schemas.microsoft.com/office/2007/relationships/hdphoto" Target="../media/hdphoto2.wdp"/><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8" Type="http://schemas.openxmlformats.org/officeDocument/2006/relationships/audio" Target="../media/audio1.bin"/><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audio" Target="../media/audio1.bin"/><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8" Type="http://schemas.openxmlformats.org/officeDocument/2006/relationships/audio" Target="../media/audio1.bin"/><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audio" Target="../media/audio1.bin"/><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43000" y="3602037"/>
            <a:ext cx="6858000" cy="1655763"/>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6" name="灯片编号占位符 5"/>
          <p:cNvSpPr>
            <a:spLocks noGrp="1"/>
          </p:cNvSpPr>
          <p:nvPr>
            <p:ph type="sldNum" sz="quarter" idx="12"/>
          </p:nvPr>
        </p:nvSpPr>
        <p:spPr>
          <a:xfrm>
            <a:off x="8515350" y="6312556"/>
            <a:ext cx="439216" cy="365125"/>
          </a:xfrm>
          <a:prstGeom prst="rect">
            <a:avLst/>
          </a:prstGeom>
        </p:spPr>
        <p:txBody>
          <a:bodyPr/>
          <a:lstStyle/>
          <a:p>
            <a:fld id="{6AFFC8D2-8F6E-4B74-A2F2-6058810E9DA7}" type="slidenum">
              <a:rPr lang="zh-CN" altLang="en-US" smtClean="0"/>
              <a:pPr/>
              <a:t>‹#›</a:t>
            </a:fld>
            <a:endParaRPr lang="zh-CN" altLang="en-US"/>
          </a:p>
        </p:txBody>
      </p:sp>
      <p:sp>
        <p:nvSpPr>
          <p:cNvPr id="7" name="矩形 6"/>
          <p:cNvSpPr/>
          <p:nvPr userDrawn="1"/>
        </p:nvSpPr>
        <p:spPr>
          <a:xfrm>
            <a:off x="-30725" y="1617609"/>
            <a:ext cx="9144000" cy="3155096"/>
          </a:xfrm>
          <a:prstGeom prst="rect">
            <a:avLst/>
          </a:prstGeom>
          <a:gradFill flip="none" rotWithShape="1">
            <a:gsLst>
              <a:gs pos="0">
                <a:schemeClr val="accent1">
                  <a:lumMod val="50000"/>
                </a:schemeClr>
              </a:gs>
              <a:gs pos="50000">
                <a:srgbClr val="00B0F0"/>
              </a:gs>
              <a:gs pos="100000">
                <a:srgbClr val="F3F3F3">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 name="任意多边形 7"/>
          <p:cNvSpPr/>
          <p:nvPr userDrawn="1"/>
        </p:nvSpPr>
        <p:spPr>
          <a:xfrm>
            <a:off x="6000752" y="4818743"/>
            <a:ext cx="3143249" cy="240392"/>
          </a:xfrm>
          <a:custGeom>
            <a:avLst/>
            <a:gdLst>
              <a:gd name="connsiteX0" fmla="*/ 240393 w 4190999"/>
              <a:gd name="connsiteY0" fmla="*/ 0 h 240392"/>
              <a:gd name="connsiteX1" fmla="*/ 4190999 w 4190999"/>
              <a:gd name="connsiteY1" fmla="*/ 0 h 240392"/>
              <a:gd name="connsiteX2" fmla="*/ 4190999 w 4190999"/>
              <a:gd name="connsiteY2" fmla="*/ 240392 h 240392"/>
              <a:gd name="connsiteX3" fmla="*/ 240393 w 4190999"/>
              <a:gd name="connsiteY3" fmla="*/ 240392 h 240392"/>
              <a:gd name="connsiteX4" fmla="*/ 0 w 4190999"/>
              <a:gd name="connsiteY4" fmla="*/ 0 h 240392"/>
              <a:gd name="connsiteX5" fmla="*/ 240392 w 4190999"/>
              <a:gd name="connsiteY5" fmla="*/ 0 h 240392"/>
              <a:gd name="connsiteX6" fmla="*/ 240392 w 4190999"/>
              <a:gd name="connsiteY6" fmla="*/ 240392 h 24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999" h="240392">
                <a:moveTo>
                  <a:pt x="240393" y="0"/>
                </a:moveTo>
                <a:lnTo>
                  <a:pt x="4190999" y="0"/>
                </a:lnTo>
                <a:lnTo>
                  <a:pt x="4190999" y="240392"/>
                </a:lnTo>
                <a:lnTo>
                  <a:pt x="240393" y="240392"/>
                </a:lnTo>
                <a:close/>
                <a:moveTo>
                  <a:pt x="0" y="0"/>
                </a:moveTo>
                <a:lnTo>
                  <a:pt x="240392" y="0"/>
                </a:lnTo>
                <a:lnTo>
                  <a:pt x="240392" y="240392"/>
                </a:lnTo>
                <a:close/>
              </a:path>
            </a:pathLst>
          </a:custGeom>
          <a:solidFill>
            <a:srgbClr val="96CAE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9" name="任意多边形 8"/>
          <p:cNvSpPr/>
          <p:nvPr userDrawn="1"/>
        </p:nvSpPr>
        <p:spPr>
          <a:xfrm>
            <a:off x="1" y="4818743"/>
            <a:ext cx="6181045" cy="240392"/>
          </a:xfrm>
          <a:custGeom>
            <a:avLst/>
            <a:gdLst>
              <a:gd name="connsiteX0" fmla="*/ 8001001 w 8241393"/>
              <a:gd name="connsiteY0" fmla="*/ 0 h 240392"/>
              <a:gd name="connsiteX1" fmla="*/ 8241393 w 8241393"/>
              <a:gd name="connsiteY1" fmla="*/ 240392 h 240392"/>
              <a:gd name="connsiteX2" fmla="*/ 8001001 w 8241393"/>
              <a:gd name="connsiteY2" fmla="*/ 240392 h 240392"/>
              <a:gd name="connsiteX3" fmla="*/ 0 w 8241393"/>
              <a:gd name="connsiteY3" fmla="*/ 0 h 240392"/>
              <a:gd name="connsiteX4" fmla="*/ 8001000 w 8241393"/>
              <a:gd name="connsiteY4" fmla="*/ 0 h 240392"/>
              <a:gd name="connsiteX5" fmla="*/ 8001000 w 8241393"/>
              <a:gd name="connsiteY5" fmla="*/ 240392 h 240392"/>
              <a:gd name="connsiteX6" fmla="*/ 0 w 8241393"/>
              <a:gd name="connsiteY6" fmla="*/ 240392 h 24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1393" h="240392">
                <a:moveTo>
                  <a:pt x="8001001" y="0"/>
                </a:moveTo>
                <a:lnTo>
                  <a:pt x="8241393" y="240392"/>
                </a:lnTo>
                <a:lnTo>
                  <a:pt x="8001001" y="240392"/>
                </a:lnTo>
                <a:close/>
                <a:moveTo>
                  <a:pt x="0" y="0"/>
                </a:moveTo>
                <a:lnTo>
                  <a:pt x="8001000" y="0"/>
                </a:lnTo>
                <a:lnTo>
                  <a:pt x="8001000" y="240392"/>
                </a:lnTo>
                <a:lnTo>
                  <a:pt x="0" y="240392"/>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000" y="2183153"/>
            <a:ext cx="2080195" cy="2024008"/>
          </a:xfrm>
          <a:prstGeom prst="ellipse">
            <a:avLst/>
          </a:prstGeom>
          <a:ln w="63500" cap="rnd">
            <a:solidFill>
              <a:schemeClr val="accent6">
                <a:lumMod val="50000"/>
              </a:schemeClr>
            </a:solidFill>
          </a:ln>
          <a:effectLst>
            <a:glow rad="228600">
              <a:schemeClr val="accent1">
                <a:satMod val="175000"/>
                <a:alpha val="40000"/>
              </a:schemeClr>
            </a:glow>
            <a:outerShdw blurRad="381000" dist="292100" dir="5400000" sx="-80000" sy="-18000" rotWithShape="0">
              <a:srgbClr val="000000">
                <a:alpha val="22000"/>
              </a:srgbClr>
            </a:outerShdw>
            <a:reflection blurRad="6350" stA="50000" endA="300" endPos="55000" dir="5400000" sy="-100000" algn="bl" rotWithShape="0"/>
          </a:effectLst>
          <a:scene3d>
            <a:camera prst="orthographicFront"/>
            <a:lightRig rig="contrasting" dir="t">
              <a:rot lat="0" lon="0" rev="3000000"/>
            </a:lightRig>
          </a:scene3d>
          <a:sp3d contourW="7620">
            <a:bevelT w="95250" h="31750"/>
            <a:contourClr>
              <a:srgbClr val="333333"/>
            </a:contourClr>
          </a:sp3d>
        </p:spPr>
      </p:pic>
      <p:pic>
        <p:nvPicPr>
          <p:cNvPr id="12" name="图片 11"/>
          <p:cNvPicPr>
            <a:picLocks noChangeAspect="1"/>
          </p:cNvPicPr>
          <p:nvPr/>
        </p:nvPicPr>
        <p:blipFill rotWithShape="1">
          <a:blip r:embed="rId4" cstate="print">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rcRect b="32860"/>
          <a:stretch/>
        </p:blipFill>
        <p:spPr>
          <a:xfrm>
            <a:off x="5502524" y="2353995"/>
            <a:ext cx="3481617" cy="2357973"/>
          </a:xfrm>
          <a:prstGeom prst="rect">
            <a:avLst/>
          </a:prstGeom>
          <a:ln>
            <a:solidFill>
              <a:srgbClr val="1C5C85"/>
            </a:solidFill>
          </a:ln>
          <a:effectLst>
            <a:softEdge rad="774700"/>
          </a:effectLst>
        </p:spPr>
      </p:pic>
    </p:spTree>
    <p:extLst>
      <p:ext uri="{BB962C8B-B14F-4D97-AF65-F5344CB8AC3E}">
        <p14:creationId xmlns:p14="http://schemas.microsoft.com/office/powerpoint/2010/main" val="2896131586"/>
      </p:ext>
    </p:extLst>
  </p:cSld>
  <p:clrMapOvr>
    <a:masterClrMapping/>
  </p:clrMapOvr>
  <mc:AlternateContent xmlns:mc="http://schemas.openxmlformats.org/markup-compatibility/2006" xmlns:p14="http://schemas.microsoft.com/office/powerpoint/2010/main">
    <mc:Choice Requires="p14">
      <p:transition>
        <p14:flip dir="r"/>
        <p:sndAc>
          <p:stSnd>
            <p:snd r:embed="rId1" name="chimes.wav"/>
          </p:stSnd>
        </p:sndAc>
      </p:transition>
    </mc:Choice>
    <mc:Fallback xmlns="">
      <p:transition>
        <p:fade/>
        <p:sndAc>
          <p:stSnd>
            <p:snd r:embed="rId6"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0" y="642364"/>
            <a:ext cx="7820868" cy="688921"/>
          </a:xfrm>
          <a:prstGeom prst="rect">
            <a:avLst/>
          </a:prstGeom>
        </p:spPr>
        <p:txBody>
          <a:bodyPr vert="horz" lIns="68580" tIns="34290" rIns="68580" bIns="34290" rtlCol="0" anchor="ctr">
            <a:normAutofit/>
          </a:bodyPr>
          <a:lstStyle>
            <a:lvl1pPr>
              <a:defRPr b="0"/>
            </a:lvl1pPr>
          </a:lstStyle>
          <a:p>
            <a:r>
              <a:rPr lang="zh-CN" altLang="en-US" dirty="0"/>
              <a:t>单击此处编母版标题样式</a:t>
            </a:r>
          </a:p>
        </p:txBody>
      </p:sp>
      <p:sp>
        <p:nvSpPr>
          <p:cNvPr id="3" name="内容占位符 2"/>
          <p:cNvSpPr>
            <a:spLocks noGrp="1"/>
          </p:cNvSpPr>
          <p:nvPr>
            <p:ph idx="1"/>
          </p:nvPr>
        </p:nvSpPr>
        <p:spPr>
          <a:xfrm>
            <a:off x="628650" y="1605023"/>
            <a:ext cx="7886700" cy="457194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a:xfrm>
            <a:off x="8515350" y="6312556"/>
            <a:ext cx="439216" cy="365125"/>
          </a:xfrm>
          <a:prstGeom prst="rect">
            <a:avLst/>
          </a:prstGeom>
        </p:spPr>
        <p:txBody>
          <a:bodyPr/>
          <a:lstStyle>
            <a:lvl1pPr algn="ctr">
              <a:defRPr/>
            </a:lvl1pPr>
          </a:lstStyle>
          <a:p>
            <a:fld id="{6AFFC8D2-8F6E-4B74-A2F2-6058810E9DA7}" type="slidenum">
              <a:rPr lang="zh-CN" altLang="en-US" smtClean="0"/>
              <a:pPr/>
              <a:t>‹#›</a:t>
            </a:fld>
            <a:endParaRPr lang="zh-CN" altLang="en-US" dirty="0"/>
          </a:p>
        </p:txBody>
      </p:sp>
      <p:pic>
        <p:nvPicPr>
          <p:cNvPr id="5" name="Picture 28" descr="but3_1">
            <a:hlinkClick r:id="" action="ppaction://hlinkshowjump?jump=nextslide" highlightClick="1">
              <a:snd r:embed="rId1" name="chimes.wav"/>
            </a:hlinkClick>
            <a:hlinkHover r:id="" action="ppaction://noaction" highlightClick="1"/>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083175" y="6238608"/>
            <a:ext cx="9525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9" descr="but1_1">
            <a:hlinkClick r:id="" action="ppaction://hlinkshowjump?jump=previousslide" highlightClick="1">
              <a:snd r:embed="rId1" name="chimes.wav"/>
            </a:hlinkClick>
            <a:hlinkHover r:id="" action="ppaction://noaction" highlightClick="1"/>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30675" y="6240195"/>
            <a:ext cx="9525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0" descr="退出">
            <a:hlinkClick r:id="" action="ppaction://hlinkshowjump?jump=endshow" highlightClick="1">
              <a:snd r:embed="rId1" name="chimes.wav"/>
            </a:hlinkClick>
            <a:hlinkHover r:id="" action="ppaction://noaction" highlightClick="1"/>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11863" y="6237020"/>
            <a:ext cx="96043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1" descr="主目录">
            <a:hlinkClick r:id="" action="ppaction://hlinkshowjump?jump=firstslide" tooltip="回到主目录" highlightClick="1">
              <a:snd r:embed="rId1" name="chimes.wav"/>
            </a:hlinkClick>
            <a:hlinkHover r:id="" action="ppaction://noaction" highlightClick="1"/>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195513" y="6237020"/>
            <a:ext cx="96043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2" descr="近览页">
            <a:hlinkClick r:id="" action="ppaction://hlinkshowjump?jump=lastslideviewed" highlightClick="1">
              <a:snd r:embed="rId1" name="chimes.wav"/>
            </a:hlinkClick>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155950" y="6237020"/>
            <a:ext cx="9604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5545442"/>
      </p:ext>
    </p:extLst>
  </p:cSld>
  <p:clrMapOvr>
    <a:masterClrMapping/>
  </p:clrMapOvr>
  <mc:AlternateContent xmlns:mc="http://schemas.openxmlformats.org/markup-compatibility/2006" xmlns:p14="http://schemas.microsoft.com/office/powerpoint/2010/main">
    <mc:Choice Requires="p14">
      <p:transition>
        <p14:flip dir="r"/>
        <p:sndAc>
          <p:stSnd>
            <p:snd r:embed="rId1" name="chimes.wav"/>
          </p:stSnd>
        </p:sndAc>
      </p:transition>
    </mc:Choice>
    <mc:Fallback xmlns="">
      <p:transition>
        <p:fade/>
        <p:sndAc>
          <p:stSnd>
            <p:snd r:embed="rId8" name="chimes.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3" name="Picture 28" descr="but3_1">
            <a:hlinkClick r:id="" action="ppaction://hlinkshowjump?jump=nextslide" highlightClick="1">
              <a:snd r:embed="rId1" name="chimes.wav"/>
            </a:hlinkClick>
            <a:hlinkHover r:id="" action="ppaction://noaction" highlightClick="1"/>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083175" y="6238608"/>
            <a:ext cx="9525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9" descr="but1_1">
            <a:hlinkClick r:id="" action="ppaction://hlinkshowjump?jump=previousslide" highlightClick="1">
              <a:snd r:embed="rId1" name="chimes.wav"/>
            </a:hlinkClick>
            <a:hlinkHover r:id="" action="ppaction://noaction" highlightClick="1"/>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30675" y="6240195"/>
            <a:ext cx="9525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0" descr="退出">
            <a:hlinkClick r:id="" action="ppaction://hlinkshowjump?jump=endshow" highlightClick="1">
              <a:snd r:embed="rId1" name="chimes.wav"/>
            </a:hlinkClick>
            <a:hlinkHover r:id="" action="ppaction://noaction" highlightClick="1"/>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11863" y="6237020"/>
            <a:ext cx="96043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1" descr="主目录">
            <a:hlinkClick r:id="" action="ppaction://hlinkshowjump?jump=firstslide" tooltip="回到主目录" highlightClick="1">
              <a:snd r:embed="rId1" name="chimes.wav"/>
            </a:hlinkClick>
            <a:hlinkHover r:id="" action="ppaction://noaction" highlightClick="1"/>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195513" y="6237020"/>
            <a:ext cx="96043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2" descr="近览页">
            <a:hlinkClick r:id="" action="ppaction://hlinkshowjump?jump=lastslideviewed" highlightClick="1">
              <a:snd r:embed="rId1" name="chimes.wav"/>
            </a:hlinkClick>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155950" y="6237020"/>
            <a:ext cx="9604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0519584"/>
      </p:ext>
    </p:extLst>
  </p:cSld>
  <p:clrMapOvr>
    <a:masterClrMapping/>
  </p:clrMapOvr>
  <mc:AlternateContent xmlns:mc="http://schemas.openxmlformats.org/markup-compatibility/2006" xmlns:p14="http://schemas.microsoft.com/office/powerpoint/2010/main">
    <mc:Choice Requires="p14">
      <p:transition>
        <p14:flip dir="r"/>
        <p:sndAc>
          <p:stSnd>
            <p:snd r:embed="rId1" name="chimes.wav"/>
          </p:stSnd>
        </p:sndAc>
      </p:transition>
    </mc:Choice>
    <mc:Fallback xmlns="">
      <p:transition>
        <p:fade/>
        <p:sndAc>
          <p:stSnd>
            <p:snd r:embed="rId8" name="chimes.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40F728C-9C4E-4C1A-957A-DC6B06675709}"/>
              </a:ext>
            </a:extLst>
          </p:cNvPr>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930803975"/>
      </p:ext>
    </p:extLst>
  </p:cSld>
  <p:clrMapOvr>
    <a:masterClrMapping/>
  </p:clrMapOvr>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audio" Target="../media/audio1.bin"/><Relationship Id="rId11" Type="http://schemas.openxmlformats.org/officeDocument/2006/relationships/audio" Target="../media/audio1.bin"/><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28650" y="1825624"/>
            <a:ext cx="7886700" cy="4351339"/>
          </a:xfrm>
          <a:prstGeom prst="rect">
            <a:avLst/>
          </a:prstGeom>
        </p:spPr>
        <p:txBody>
          <a:bodyPr vert="horz" lIns="68580" tIns="34290" rIns="68580" bIns="342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接连接符 8"/>
          <p:cNvCxnSpPr/>
          <p:nvPr userDrawn="1"/>
        </p:nvCxnSpPr>
        <p:spPr>
          <a:xfrm flipV="1">
            <a:off x="0" y="6726300"/>
            <a:ext cx="3886509" cy="3"/>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V="1">
            <a:off x="5232400" y="6718477"/>
            <a:ext cx="3911600" cy="0"/>
          </a:xfrm>
          <a:prstGeom prst="line">
            <a:avLst/>
          </a:prstGeom>
          <a:ln w="0">
            <a:headEnd type="oval"/>
            <a:tailEnd type="none"/>
          </a:ln>
        </p:spPr>
        <p:style>
          <a:lnRef idx="1">
            <a:schemeClr val="accent1"/>
          </a:lnRef>
          <a:fillRef idx="0">
            <a:schemeClr val="accent1"/>
          </a:fillRef>
          <a:effectRef idx="0">
            <a:schemeClr val="accent1"/>
          </a:effectRef>
          <a:fontRef idx="minor">
            <a:schemeClr val="tx1"/>
          </a:fontRef>
        </p:style>
      </p:cxnSp>
      <p:sp>
        <p:nvSpPr>
          <p:cNvPr id="17" name="文本框 16"/>
          <p:cNvSpPr txBox="1"/>
          <p:nvPr userDrawn="1"/>
        </p:nvSpPr>
        <p:spPr>
          <a:xfrm>
            <a:off x="3918039" y="6554831"/>
            <a:ext cx="1235506" cy="276999"/>
          </a:xfrm>
          <a:prstGeom prst="rect">
            <a:avLst/>
          </a:prstGeom>
          <a:noFill/>
        </p:spPr>
        <p:txBody>
          <a:bodyPr wrap="square" lIns="0" rIns="0" rtlCol="0">
            <a:spAutoFit/>
          </a:bodyPr>
          <a:lstStyle/>
          <a:p>
            <a:pPr algn="ctr"/>
            <a:r>
              <a:rPr lang="zh-CN" altLang="en-US" sz="1200" b="0" cap="none" spc="0" dirty="0" smtClean="0">
                <a:ln w="0"/>
                <a:solidFill>
                  <a:schemeClr val="tx1">
                    <a:lumMod val="50000"/>
                    <a:lumOff val="50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计算机网络管理</a:t>
            </a:r>
            <a:endParaRPr lang="zh-CN" altLang="en-US" sz="1200" b="0" cap="none" spc="0" dirty="0">
              <a:ln w="0"/>
              <a:solidFill>
                <a:schemeClr val="tx1">
                  <a:lumMod val="50000"/>
                  <a:lumOff val="50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8" name="矩形 7"/>
          <p:cNvSpPr/>
          <p:nvPr userDrawn="1"/>
        </p:nvSpPr>
        <p:spPr>
          <a:xfrm>
            <a:off x="0" y="90639"/>
            <a:ext cx="8234371" cy="606858"/>
          </a:xfrm>
          <a:prstGeom prst="rect">
            <a:avLst/>
          </a:prstGeom>
          <a:gradFill>
            <a:gsLst>
              <a:gs pos="0">
                <a:schemeClr val="bg1"/>
              </a:gs>
              <a:gs pos="28000">
                <a:schemeClr val="tx2">
                  <a:lumMod val="60000"/>
                  <a:lumOff val="40000"/>
                </a:schemeClr>
              </a:gs>
              <a:gs pos="47000">
                <a:schemeClr val="accent1">
                  <a:lumMod val="75000"/>
                </a:schemeClr>
              </a:gs>
              <a:gs pos="15000">
                <a:srgbClr val="74CFEF"/>
              </a:gs>
              <a:gs pos="100000">
                <a:schemeClr val="tx2">
                  <a:lumMod val="50000"/>
                </a:schemeClr>
              </a:gs>
            </a:gsLst>
            <a:lin ang="108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rotWithShape="1">
          <a:blip r:embed="rId7" cstate="print">
            <a:extLst>
              <a:ext uri="{BEBA8EAE-BF5A-486C-A8C5-ECC9F3942E4B}">
                <a14:imgProps xmlns:a14="http://schemas.microsoft.com/office/drawing/2010/main">
                  <a14:imgLayer r:embed="rId8">
                    <a14:imgEffect>
                      <a14:artisticCrisscrossEtching/>
                    </a14:imgEffect>
                  </a14:imgLayer>
                </a14:imgProps>
              </a:ext>
              <a:ext uri="{28A0092B-C50C-407E-A947-70E740481C1C}">
                <a14:useLocalDpi xmlns:a14="http://schemas.microsoft.com/office/drawing/2010/main" val="0"/>
              </a:ext>
            </a:extLst>
          </a:blip>
          <a:srcRect b="32860"/>
          <a:stretch/>
        </p:blipFill>
        <p:spPr>
          <a:xfrm>
            <a:off x="7518509" y="12531"/>
            <a:ext cx="1640883" cy="796676"/>
          </a:xfrm>
          <a:prstGeom prst="rect">
            <a:avLst/>
          </a:prstGeom>
          <a:ln>
            <a:solidFill>
              <a:srgbClr val="1C5C85"/>
            </a:solidFill>
          </a:ln>
          <a:effectLst>
            <a:softEdge rad="241300"/>
          </a:effectLst>
        </p:spPr>
      </p:pic>
      <p:pic>
        <p:nvPicPr>
          <p:cNvPr id="22" name="图片 21"/>
          <p:cNvPicPr>
            <a:picLocks noChangeAspect="1"/>
          </p:cNvPicPr>
          <p:nvPr userDrawn="1"/>
        </p:nvPicPr>
        <p:blipFill>
          <a:blip r:embed="rId9" cstate="print"/>
          <a:stretch>
            <a:fillRect/>
          </a:stretch>
        </p:blipFill>
        <p:spPr>
          <a:xfrm>
            <a:off x="6613954" y="92588"/>
            <a:ext cx="1757593" cy="365875"/>
          </a:xfrm>
          <a:prstGeom prst="rect">
            <a:avLst/>
          </a:prstGeom>
        </p:spPr>
      </p:pic>
      <p:sp>
        <p:nvSpPr>
          <p:cNvPr id="4" name="矩形 3"/>
          <p:cNvSpPr/>
          <p:nvPr userDrawn="1"/>
        </p:nvSpPr>
        <p:spPr>
          <a:xfrm>
            <a:off x="0" y="90639"/>
            <a:ext cx="206062" cy="59242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206062" y="104255"/>
            <a:ext cx="8234370" cy="688921"/>
          </a:xfrm>
          <a:prstGeom prst="rect">
            <a:avLst/>
          </a:prstGeom>
          <a:noFill/>
        </p:spPr>
        <p:txBody>
          <a:bodyPr vert="horz" lIns="68580" tIns="34290" rIns="68580" bIns="34290" rtlCol="0" anchor="ctr">
            <a:normAutofit/>
          </a:bodyPr>
          <a:lstStyle/>
          <a:p>
            <a:r>
              <a:rPr lang="zh-CN" altLang="en-US" dirty="0"/>
              <a:t>单击此处编辑母版标题样式</a:t>
            </a:r>
          </a:p>
        </p:txBody>
      </p:sp>
    </p:spTree>
    <p:extLst>
      <p:ext uri="{BB962C8B-B14F-4D97-AF65-F5344CB8AC3E}">
        <p14:creationId xmlns:p14="http://schemas.microsoft.com/office/powerpoint/2010/main" val="1449720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Lst>
  <mc:AlternateContent xmlns:mc="http://schemas.openxmlformats.org/markup-compatibility/2006" xmlns:p14="http://schemas.microsoft.com/office/powerpoint/2010/main">
    <mc:Choice Requires="p14">
      <p:transition>
        <p14:flip dir="r"/>
        <p:sndAc>
          <p:stSnd>
            <p:snd r:embed="rId6" name="chimes.wav"/>
          </p:stSnd>
        </p:sndAc>
      </p:transition>
    </mc:Choice>
    <mc:Fallback xmlns="">
      <p:transition>
        <p:fade/>
        <p:sndAc>
          <p:stSnd>
            <p:snd r:embed="rId11"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righ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audio" Target="../media/audio1.bin"/><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audio" Target="../media/audio1.bin"/><Relationship Id="rId2" Type="http://schemas.openxmlformats.org/officeDocument/2006/relationships/audio" Target="../media/audio1.bin"/><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audio" Target="../media/audio1.bin"/><Relationship Id="rId3" Type="http://schemas.openxmlformats.org/officeDocument/2006/relationships/image" Target="../media/image12.jpg"/><Relationship Id="rId2" Type="http://schemas.openxmlformats.org/officeDocument/2006/relationships/audio" Target="../media/audio1.bin"/><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8.jpg"/><Relationship Id="rId7" Type="http://schemas.openxmlformats.org/officeDocument/2006/relationships/image" Target="../media/image21.jpg"/><Relationship Id="rId2" Type="http://schemas.openxmlformats.org/officeDocument/2006/relationships/audio" Target="../media/audio1.bin"/><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20.jpg"/><Relationship Id="rId4" Type="http://schemas.openxmlformats.org/officeDocument/2006/relationships/image" Target="../media/image19.jpg"/><Relationship Id="rId9" Type="http://schemas.openxmlformats.org/officeDocument/2006/relationships/audio" Target="../media/audio1.bin"/></Relationships>
</file>

<file path=ppt/slides/_rels/slide13.xml.rels><?xml version="1.0" encoding="UTF-8" standalone="yes"?>
<Relationships xmlns="http://schemas.openxmlformats.org/package/2006/relationships"><Relationship Id="rId8" Type="http://schemas.openxmlformats.org/officeDocument/2006/relationships/audio" Target="../media/audio1.bin"/><Relationship Id="rId3" Type="http://schemas.openxmlformats.org/officeDocument/2006/relationships/image" Target="../media/image20.jpg"/><Relationship Id="rId2" Type="http://schemas.openxmlformats.org/officeDocument/2006/relationships/audio" Target="../media/audio1.bin"/><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audio" Target="../media/audio1.bin"/><Relationship Id="rId3" Type="http://schemas.openxmlformats.org/officeDocument/2006/relationships/image" Target="../media/image23.jpg"/><Relationship Id="rId2" Type="http://schemas.openxmlformats.org/officeDocument/2006/relationships/audio" Target="../media/audio1.bin"/><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audio" Target="../media/audio1.bin"/><Relationship Id="rId2" Type="http://schemas.openxmlformats.org/officeDocument/2006/relationships/audio" Target="../media/audio1.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audio" Target="../media/audio1.bin"/><Relationship Id="rId3" Type="http://schemas.openxmlformats.org/officeDocument/2006/relationships/image" Target="../media/image24.jpg"/><Relationship Id="rId2" Type="http://schemas.openxmlformats.org/officeDocument/2006/relationships/audio" Target="../media/audio1.bin"/><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audio" Target="../media/audio1.bin"/><Relationship Id="rId2" Type="http://schemas.openxmlformats.org/officeDocument/2006/relationships/audio" Target="../media/audio1.bin"/><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audio" Target="../media/audio1.bin"/><Relationship Id="rId3" Type="http://schemas.openxmlformats.org/officeDocument/2006/relationships/image" Target="../media/image25.jpg"/><Relationship Id="rId2" Type="http://schemas.openxmlformats.org/officeDocument/2006/relationships/audio" Target="../media/audio1.bin"/><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audio" Target="../media/audio1.bin"/><Relationship Id="rId3" Type="http://schemas.openxmlformats.org/officeDocument/2006/relationships/image" Target="../media/image26.jpg"/><Relationship Id="rId2" Type="http://schemas.openxmlformats.org/officeDocument/2006/relationships/audio" Target="../media/audio1.bin"/><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audio" Target="../media/audio1.bin"/><Relationship Id="rId3" Type="http://schemas.openxmlformats.org/officeDocument/2006/relationships/audio" Target="../media/audio1.bin"/><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8" Type="http://schemas.openxmlformats.org/officeDocument/2006/relationships/audio" Target="../media/audio1.bin"/><Relationship Id="rId2" Type="http://schemas.openxmlformats.org/officeDocument/2006/relationships/audio" Target="../media/audio1.bin"/><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audio" Target="../media/audio1.bin"/><Relationship Id="rId3" Type="http://schemas.openxmlformats.org/officeDocument/2006/relationships/image" Target="../media/image27.jpg"/><Relationship Id="rId2" Type="http://schemas.openxmlformats.org/officeDocument/2006/relationships/audio" Target="../media/audio1.bin"/><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audio" Target="../media/audio1.bin"/><Relationship Id="rId2" Type="http://schemas.openxmlformats.org/officeDocument/2006/relationships/audio" Target="../media/audio1.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audio" Target="../media/audio1.bin"/><Relationship Id="rId3" Type="http://schemas.openxmlformats.org/officeDocument/2006/relationships/image" Target="../media/image28.jpeg"/><Relationship Id="rId2" Type="http://schemas.openxmlformats.org/officeDocument/2006/relationships/audio" Target="../media/audio1.bin"/><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audio" Target="../media/audio1.bin"/><Relationship Id="rId3" Type="http://schemas.openxmlformats.org/officeDocument/2006/relationships/image" Target="../media/image12.jpg"/><Relationship Id="rId2" Type="http://schemas.openxmlformats.org/officeDocument/2006/relationships/audio" Target="../media/audio1.bin"/><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audio" Target="../media/audio1.bin"/><Relationship Id="rId3" Type="http://schemas.openxmlformats.org/officeDocument/2006/relationships/image" Target="../media/image27.jpg"/><Relationship Id="rId2" Type="http://schemas.openxmlformats.org/officeDocument/2006/relationships/audio" Target="../media/audio1.bin"/><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audio" Target="../media/audio1.bin"/><Relationship Id="rId3" Type="http://schemas.openxmlformats.org/officeDocument/2006/relationships/image" Target="../media/image29.jpg"/><Relationship Id="rId2" Type="http://schemas.openxmlformats.org/officeDocument/2006/relationships/audio" Target="../media/audio1.bin"/><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audio" Target="../media/audio1.bin"/><Relationship Id="rId3" Type="http://schemas.openxmlformats.org/officeDocument/2006/relationships/image" Target="../media/image30.jpg"/><Relationship Id="rId2" Type="http://schemas.openxmlformats.org/officeDocument/2006/relationships/audio" Target="../media/audio1.bin"/><Relationship Id="rId1" Type="http://schemas.openxmlformats.org/officeDocument/2006/relationships/slideLayout" Target="../slideLayouts/slideLayout3.xml"/><Relationship Id="rId4" Type="http://schemas.openxmlformats.org/officeDocument/2006/relationships/image" Target="../media/image31.jpg"/></Relationships>
</file>

<file path=ppt/slides/_rels/slide28.xml.rels><?xml version="1.0" encoding="UTF-8" standalone="yes"?>
<Relationships xmlns="http://schemas.openxmlformats.org/package/2006/relationships"><Relationship Id="rId8" Type="http://schemas.openxmlformats.org/officeDocument/2006/relationships/audio" Target="../media/audio1.bin"/><Relationship Id="rId2" Type="http://schemas.openxmlformats.org/officeDocument/2006/relationships/audio" Target="../media/audio1.bin"/><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bin"/><Relationship Id="rId1" Type="http://schemas.openxmlformats.org/officeDocument/2006/relationships/slideLayout" Target="../slideLayouts/slideLayout1.xml"/><Relationship Id="rId5" Type="http://schemas.openxmlformats.org/officeDocument/2006/relationships/audio" Target="../media/audio1.bin"/><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audio" Target="../media/audio1.bin"/><Relationship Id="rId2" Type="http://schemas.openxmlformats.org/officeDocument/2006/relationships/audio" Target="../media/audio1.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audio" Target="../media/audio1.bin"/><Relationship Id="rId3" Type="http://schemas.openxmlformats.org/officeDocument/2006/relationships/image" Target="../media/image12.jpg"/><Relationship Id="rId2" Type="http://schemas.openxmlformats.org/officeDocument/2006/relationships/audio" Target="../media/audio1.bin"/><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audio" Target="../media/audio1.bin"/><Relationship Id="rId2" Type="http://schemas.openxmlformats.org/officeDocument/2006/relationships/audio" Target="../media/audio1.bin"/><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audio" Target="../media/audio1.bin"/><Relationship Id="rId3" Type="http://schemas.openxmlformats.org/officeDocument/2006/relationships/image" Target="../media/image13.jpeg"/><Relationship Id="rId2" Type="http://schemas.openxmlformats.org/officeDocument/2006/relationships/audio" Target="../media/audio1.bin"/><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audio" Target="../media/audio1.bin"/><Relationship Id="rId2" Type="http://schemas.openxmlformats.org/officeDocument/2006/relationships/audio" Target="../media/audio1.bin"/><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audio" Target="../media/audio1.bin"/><Relationship Id="rId3" Type="http://schemas.openxmlformats.org/officeDocument/2006/relationships/image" Target="../media/image14.jpg"/><Relationship Id="rId2" Type="http://schemas.openxmlformats.org/officeDocument/2006/relationships/audio" Target="../media/audio1.bin"/><Relationship Id="rId1" Type="http://schemas.openxmlformats.org/officeDocument/2006/relationships/slideLayout" Target="../slideLayouts/slideLayout3.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8" Type="http://schemas.openxmlformats.org/officeDocument/2006/relationships/audio" Target="../media/audio1.bin"/><Relationship Id="rId2" Type="http://schemas.openxmlformats.org/officeDocument/2006/relationships/audio" Target="../media/audio1.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ctrTitle" idx="4294967295"/>
          </p:nvPr>
        </p:nvSpPr>
        <p:spPr bwMode="auto">
          <a:xfrm>
            <a:off x="2563019" y="2125543"/>
            <a:ext cx="6321287" cy="151368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oAutofit/>
          </a:bodyPr>
          <a:lstStyle/>
          <a:p>
            <a:pPr algn="ctr"/>
            <a:r>
              <a:rPr lang="zh-CN" altLang="en-US" sz="6000" b="1" dirty="0" smtClean="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入侵检测</a:t>
            </a:r>
            <a:r>
              <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a:r>
            <a:br>
              <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br>
            <a:endParaRPr sz="4800" b="1" dirty="0">
              <a:solidFill>
                <a:srgbClr val="FF0000"/>
              </a:solidFill>
              <a:effectLst>
                <a:outerShdw blurRad="38100" dist="38100" dir="2700000" algn="tl">
                  <a:srgbClr val="000000">
                    <a:alpha val="43137"/>
                  </a:srgbClr>
                </a:outerShdw>
              </a:effectLst>
              <a:latin typeface="华文隶书" pitchFamily="2" charset="-122"/>
              <a:ea typeface="华文隶书" pitchFamily="2"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3413" y="615950"/>
            <a:ext cx="38592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00838" y="4708525"/>
            <a:ext cx="174307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931091" y="4072801"/>
            <a:ext cx="2651614" cy="41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latin typeface="微软雅黑" panose="020B0503020204020204" pitchFamily="34" charset="-122"/>
                <a:ea typeface="微软雅黑" panose="020B0503020204020204" pitchFamily="34" charset="-122"/>
              </a:rPr>
              <a:t>汇报人：赵润梅  何露</a:t>
            </a:r>
            <a:endParaRPr lang="zh-CN" altLang="en-US" sz="1600" dirty="0">
              <a:latin typeface="微软雅黑" panose="020B0503020204020204" pitchFamily="34" charset="-122"/>
              <a:ea typeface="微软雅黑" panose="020B0503020204020204" pitchFamily="34" charset="-122"/>
            </a:endParaRPr>
          </a:p>
        </p:txBody>
      </p:sp>
      <p:sp>
        <p:nvSpPr>
          <p:cNvPr id="7" name="矩形 6"/>
          <p:cNvSpPr/>
          <p:nvPr/>
        </p:nvSpPr>
        <p:spPr>
          <a:xfrm>
            <a:off x="6492386" y="4072801"/>
            <a:ext cx="2651614" cy="4133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latin typeface="微软雅黑" panose="020B0503020204020204" pitchFamily="34" charset="-122"/>
                <a:ea typeface="微软雅黑" panose="020B0503020204020204" pitchFamily="34" charset="-122"/>
              </a:rPr>
              <a:t>指导教师：黄泽伟</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848403"/>
      </p:ext>
    </p:extLst>
  </p:cSld>
  <p:clrMapOvr>
    <a:masterClrMapping/>
  </p:clrMapOvr>
  <mc:AlternateContent xmlns:mc="http://schemas.openxmlformats.org/markup-compatibility/2006" xmlns:p14="http://schemas.microsoft.com/office/powerpoint/2010/main">
    <mc:Choice Requires="p14">
      <p:transition>
        <p14:flip dir="r"/>
        <p:sndAc>
          <p:stSnd>
            <p:snd r:embed="rId3" name="chimes.wav"/>
          </p:stSnd>
        </p:sndAc>
      </p:transition>
    </mc:Choice>
    <mc:Fallback xmlns="">
      <p:transition>
        <p:fade/>
        <p:sndAc>
          <p:stSnd>
            <p:snd r:embed="rId6" name="chimes.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anim calcmode="lin" valueType="num">
                                      <p:cBhvr>
                                        <p:cTn id="8" dur="1500" fill="hold"/>
                                        <p:tgtEl>
                                          <p:spTgt spid="6"/>
                                        </p:tgtEl>
                                        <p:attrNameLst>
                                          <p:attrName>ppt_w</p:attrName>
                                        </p:attrNameLst>
                                      </p:cBhvr>
                                      <p:tavLst>
                                        <p:tav tm="0" fmla="#ppt_w*sin(2.5*pi*$)">
                                          <p:val>
                                            <p:fltVal val="0"/>
                                          </p:val>
                                        </p:tav>
                                        <p:tav tm="100000">
                                          <p:val>
                                            <p:fltVal val="1"/>
                                          </p:val>
                                        </p:tav>
                                      </p:tavLst>
                                    </p:anim>
                                    <p:anim calcmode="lin" valueType="num">
                                      <p:cBhvr>
                                        <p:cTn id="9" dur="1500" fill="hold"/>
                                        <p:tgtEl>
                                          <p:spTgt spid="6"/>
                                        </p:tgtEl>
                                        <p:attrNameLst>
                                          <p:attrName>ppt_h</p:attrName>
                                        </p:attrNameLst>
                                      </p:cBhvr>
                                      <p:tavLst>
                                        <p:tav tm="0">
                                          <p:val>
                                            <p:strVal val="#ppt_h"/>
                                          </p:val>
                                        </p:tav>
                                        <p:tav tm="100000">
                                          <p:val>
                                            <p:strVal val="#ppt_h"/>
                                          </p:val>
                                        </p:tav>
                                      </p:tavLst>
                                    </p:anim>
                                  </p:childTnLst>
                                </p:cTn>
                              </p:par>
                            </p:childTnLst>
                          </p:cTn>
                        </p:par>
                        <p:par>
                          <p:cTn id="10" fill="hold">
                            <p:stCondLst>
                              <p:cond delay="1500"/>
                            </p:stCondLst>
                            <p:childTnLst>
                              <p:par>
                                <p:cTn id="11" presetID="6" presetClass="entr" presetSubtype="16" fill="hold" grpId="0" nodeType="after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circle(in)">
                                      <p:cBhvr>
                                        <p:cTn id="13" dur="1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sp>
        <p:nvSpPr>
          <p:cNvPr id="2" name="标题 1"/>
          <p:cNvSpPr txBox="1">
            <a:spLocks/>
          </p:cNvSpPr>
          <p:nvPr/>
        </p:nvSpPr>
        <p:spPr>
          <a:xfrm>
            <a:off x="178262" y="112175"/>
            <a:ext cx="10858500" cy="900112"/>
          </a:xfrm>
          <a:prstGeom prst="rect">
            <a:avLst/>
          </a:prstGeom>
        </p:spPr>
        <p:txBody>
          <a:bodyPr/>
          <a:lst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a:lstStyle>
          <a:p>
            <a:r>
              <a:rPr lang="zh-CN" altLang="en-US" dirty="0" smtClean="0"/>
              <a:t>基于主机的入侵检测系统（</a:t>
            </a:r>
            <a:r>
              <a:rPr lang="en-US" altLang="zh-CN" dirty="0" smtClean="0"/>
              <a:t>HIDS</a:t>
            </a:r>
            <a:r>
              <a:rPr lang="zh-CN" altLang="en-US" dirty="0" smtClean="0"/>
              <a:t>）</a:t>
            </a:r>
            <a:endParaRPr lang="zh-CN" altLang="en-US" dirty="0"/>
          </a:p>
        </p:txBody>
      </p:sp>
      <p:grpSp>
        <p:nvGrpSpPr>
          <p:cNvPr id="3" name="5dd4b203-4cbf-4787-82b6-4f258421dc50.source.5.zh-Hans.pptx">
            <a:extLst>
              <a:ext uri="{FF2B5EF4-FFF2-40B4-BE49-F238E27FC236}">
                <a16:creationId xmlns:a16="http://schemas.microsoft.com/office/drawing/2014/main" id="{BA65A578-04EF-E0D5-9C67-2A6926B0805E}"/>
              </a:ext>
            </a:extLst>
          </p:cNvPr>
          <p:cNvGrpSpPr/>
          <p:nvPr/>
        </p:nvGrpSpPr>
        <p:grpSpPr>
          <a:xfrm>
            <a:off x="178262" y="1012287"/>
            <a:ext cx="8857673" cy="5003800"/>
            <a:chOff x="660400" y="1130300"/>
            <a:chExt cx="10858500" cy="5003800"/>
          </a:xfrm>
        </p:grpSpPr>
        <p:sp>
          <p:nvSpPr>
            <p:cNvPr id="4" name="Title">
              <a:extLst>
                <a:ext uri="{FF2B5EF4-FFF2-40B4-BE49-F238E27FC236}">
                  <a16:creationId xmlns:a16="http://schemas.microsoft.com/office/drawing/2014/main" id="{76405153-8A09-1FA1-5AB2-A20D15F81501}"/>
                </a:ext>
              </a:extLst>
            </p:cNvPr>
            <p:cNvSpPr txBox="1"/>
            <p:nvPr/>
          </p:nvSpPr>
          <p:spPr>
            <a:xfrm>
              <a:off x="660400" y="2806700"/>
              <a:ext cx="2463800" cy="1651000"/>
            </a:xfrm>
            <a:prstGeom prst="rect">
              <a:avLst/>
            </a:prstGeom>
            <a:noFill/>
          </p:spPr>
          <p:txBody>
            <a:bodyPr vert="horz" wrap="square" rtlCol="0" anchor="ctr" anchorCtr="0">
              <a:normAutofit/>
            </a:bodyPr>
            <a:lstStyle/>
            <a:p>
              <a:r>
                <a:rPr lang="zh-CN" altLang="en-US" sz="2400" b="1" dirty="0">
                  <a:cs typeface="+mn-ea"/>
                  <a:sym typeface="+mn-lt"/>
                </a:rPr>
                <a:t>解释基于主机的入侵检测系统的原理和特点</a:t>
              </a:r>
              <a:endParaRPr lang="en-US" dirty="0"/>
            </a:p>
          </p:txBody>
        </p:sp>
        <p:grpSp>
          <p:nvGrpSpPr>
            <p:cNvPr id="5" name="组合 4">
              <a:extLst>
                <a:ext uri="{FF2B5EF4-FFF2-40B4-BE49-F238E27FC236}">
                  <a16:creationId xmlns:a16="http://schemas.microsoft.com/office/drawing/2014/main" id="{ED777E75-9C1F-89AA-CD86-DD96783A82AD}"/>
                </a:ext>
              </a:extLst>
            </p:cNvPr>
            <p:cNvGrpSpPr/>
            <p:nvPr/>
          </p:nvGrpSpPr>
          <p:grpSpPr>
            <a:xfrm>
              <a:off x="3466595" y="1130300"/>
              <a:ext cx="8052305" cy="775390"/>
              <a:chOff x="3466595" y="1130300"/>
              <a:chExt cx="8052305" cy="775390"/>
            </a:xfrm>
          </p:grpSpPr>
          <p:cxnSp>
            <p:nvCxnSpPr>
              <p:cNvPr id="22" name="Shape1">
                <a:extLst>
                  <a:ext uri="{FF2B5EF4-FFF2-40B4-BE49-F238E27FC236}">
                    <a16:creationId xmlns:a16="http://schemas.microsoft.com/office/drawing/2014/main" id="{F793D3C3-1D3A-EF72-E60C-461946D5B97F}"/>
                  </a:ext>
                </a:extLst>
              </p:cNvPr>
              <p:cNvCxnSpPr>
                <a:cxnSpLocks/>
              </p:cNvCxnSpPr>
              <p:nvPr/>
            </p:nvCxnSpPr>
            <p:spPr>
              <a:xfrm rot="5400000" flipH="1">
                <a:off x="3242601" y="1517995"/>
                <a:ext cx="44798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Bullet1">
                <a:extLst>
                  <a:ext uri="{FF2B5EF4-FFF2-40B4-BE49-F238E27FC236}">
                    <a16:creationId xmlns:a16="http://schemas.microsoft.com/office/drawing/2014/main" id="{0053628D-3299-2C97-7F7E-36D2557FE9C9}"/>
                  </a:ext>
                </a:extLst>
              </p:cNvPr>
              <p:cNvSpPr txBox="1"/>
              <p:nvPr/>
            </p:nvSpPr>
            <p:spPr>
              <a:xfrm>
                <a:off x="3505201" y="1130300"/>
                <a:ext cx="2197099" cy="775390"/>
              </a:xfrm>
              <a:prstGeom prst="rect">
                <a:avLst/>
              </a:prstGeom>
              <a:noFill/>
            </p:spPr>
            <p:txBody>
              <a:bodyPr wrap="square" rtlCol="0" anchor="ctr" anchorCtr="0">
                <a:normAutofit/>
              </a:bodyPr>
              <a:lstStyle/>
              <a:p>
                <a:pPr>
                  <a:lnSpc>
                    <a:spcPct val="120000"/>
                  </a:lnSpc>
                </a:pPr>
                <a:r>
                  <a:rPr lang="zh-CN" altLang="en-US" b="1" dirty="0">
                    <a:cs typeface="+mn-ea"/>
                    <a:sym typeface="+mn-lt"/>
                  </a:rPr>
                  <a:t>HIDS基本原理</a:t>
                </a:r>
                <a:endParaRPr lang="en-US" dirty="0"/>
              </a:p>
            </p:txBody>
          </p:sp>
          <p:sp>
            <p:nvSpPr>
              <p:cNvPr id="24" name="Text1">
                <a:extLst>
                  <a:ext uri="{FF2B5EF4-FFF2-40B4-BE49-F238E27FC236}">
                    <a16:creationId xmlns:a16="http://schemas.microsoft.com/office/drawing/2014/main" id="{FB112F1A-2AD8-8F68-AB0D-7239FFF5259C}"/>
                  </a:ext>
                </a:extLst>
              </p:cNvPr>
              <p:cNvSpPr txBox="1"/>
              <p:nvPr/>
            </p:nvSpPr>
            <p:spPr>
              <a:xfrm>
                <a:off x="5702299" y="1130300"/>
                <a:ext cx="5816601" cy="775390"/>
              </a:xfrm>
              <a:prstGeom prst="rect">
                <a:avLst/>
              </a:prstGeom>
              <a:noFill/>
            </p:spPr>
            <p:txBody>
              <a:bodyPr wrap="square" rtlCol="0" anchor="ctr" anchorCtr="0">
                <a:normAutofit/>
              </a:bodyPr>
              <a:lstStyle/>
              <a:p>
                <a:pPr>
                  <a:lnSpc>
                    <a:spcPct val="120000"/>
                  </a:lnSpc>
                </a:pPr>
                <a:r>
                  <a:rPr lang="zh-CN" altLang="en-US" sz="1200" dirty="0">
                    <a:cs typeface="+mn-ea"/>
                    <a:sym typeface="+mn-lt"/>
                  </a:rPr>
                  <a:t>基于主机的入侵检测系统通过监控系统日志、文件和网络活动，检测潜在威胁并触发警报，确保主机环境的安全性。</a:t>
                </a:r>
                <a:endParaRPr lang="en-US" dirty="0"/>
              </a:p>
            </p:txBody>
          </p:sp>
        </p:grpSp>
        <p:grpSp>
          <p:nvGrpSpPr>
            <p:cNvPr id="6" name="组合 5">
              <a:extLst>
                <a:ext uri="{FF2B5EF4-FFF2-40B4-BE49-F238E27FC236}">
                  <a16:creationId xmlns:a16="http://schemas.microsoft.com/office/drawing/2014/main" id="{86D6043D-DCA5-4919-D406-D837550A1F3A}"/>
                </a:ext>
              </a:extLst>
            </p:cNvPr>
            <p:cNvGrpSpPr/>
            <p:nvPr/>
          </p:nvGrpSpPr>
          <p:grpSpPr>
            <a:xfrm>
              <a:off x="3466595" y="2187402"/>
              <a:ext cx="8052305" cy="775390"/>
              <a:chOff x="3466595" y="1975982"/>
              <a:chExt cx="8052305" cy="775390"/>
            </a:xfrm>
          </p:grpSpPr>
          <p:cxnSp>
            <p:nvCxnSpPr>
              <p:cNvPr id="19" name="Shape2">
                <a:extLst>
                  <a:ext uri="{FF2B5EF4-FFF2-40B4-BE49-F238E27FC236}">
                    <a16:creationId xmlns:a16="http://schemas.microsoft.com/office/drawing/2014/main" id="{1F5EC432-DE2A-0BDD-F548-005E9E041F9C}"/>
                  </a:ext>
                </a:extLst>
              </p:cNvPr>
              <p:cNvCxnSpPr>
                <a:cxnSpLocks/>
              </p:cNvCxnSpPr>
              <p:nvPr/>
            </p:nvCxnSpPr>
            <p:spPr>
              <a:xfrm rot="5400000" flipH="1">
                <a:off x="3242601" y="2363677"/>
                <a:ext cx="44798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Bullet2">
                <a:extLst>
                  <a:ext uri="{FF2B5EF4-FFF2-40B4-BE49-F238E27FC236}">
                    <a16:creationId xmlns:a16="http://schemas.microsoft.com/office/drawing/2014/main" id="{449FB2E8-D7DE-A13A-718D-53ED8D0CE8D9}"/>
                  </a:ext>
                </a:extLst>
              </p:cNvPr>
              <p:cNvSpPr txBox="1"/>
              <p:nvPr/>
            </p:nvSpPr>
            <p:spPr>
              <a:xfrm>
                <a:off x="3505201" y="1975982"/>
                <a:ext cx="2197099" cy="775390"/>
              </a:xfrm>
              <a:prstGeom prst="rect">
                <a:avLst/>
              </a:prstGeom>
              <a:noFill/>
            </p:spPr>
            <p:txBody>
              <a:bodyPr wrap="square" rtlCol="0" anchor="ctr" anchorCtr="0">
                <a:normAutofit/>
              </a:bodyPr>
              <a:lstStyle/>
              <a:p>
                <a:pPr>
                  <a:lnSpc>
                    <a:spcPct val="120000"/>
                  </a:lnSpc>
                </a:pPr>
                <a:r>
                  <a:rPr lang="zh-CN" altLang="en-US" b="1" dirty="0">
                    <a:cs typeface="+mn-ea"/>
                    <a:sym typeface="+mn-lt"/>
                  </a:rPr>
                  <a:t>数据采集与分析</a:t>
                </a:r>
                <a:endParaRPr lang="en-US" dirty="0"/>
              </a:p>
            </p:txBody>
          </p:sp>
          <p:sp>
            <p:nvSpPr>
              <p:cNvPr id="21" name="Text2">
                <a:extLst>
                  <a:ext uri="{FF2B5EF4-FFF2-40B4-BE49-F238E27FC236}">
                    <a16:creationId xmlns:a16="http://schemas.microsoft.com/office/drawing/2014/main" id="{727FDE30-DE20-2A6E-9666-28A99E19FB10}"/>
                  </a:ext>
                </a:extLst>
              </p:cNvPr>
              <p:cNvSpPr txBox="1"/>
              <p:nvPr/>
            </p:nvSpPr>
            <p:spPr>
              <a:xfrm>
                <a:off x="5702299" y="1975982"/>
                <a:ext cx="5816601" cy="775390"/>
              </a:xfrm>
              <a:prstGeom prst="rect">
                <a:avLst/>
              </a:prstGeom>
              <a:noFill/>
            </p:spPr>
            <p:txBody>
              <a:bodyPr wrap="square" rtlCol="0" anchor="ctr" anchorCtr="0">
                <a:normAutofit/>
              </a:bodyPr>
              <a:lstStyle/>
              <a:p>
                <a:pPr>
                  <a:lnSpc>
                    <a:spcPct val="120000"/>
                  </a:lnSpc>
                </a:pPr>
                <a:r>
                  <a:rPr lang="zh-CN" altLang="en-US" sz="1200" dirty="0">
                    <a:cs typeface="+mn-ea"/>
                    <a:sym typeface="+mn-lt"/>
                  </a:rPr>
                  <a:t>HIDS从操作系统内核、应用程序及日志中收集数据，并运用规则匹配或异常检测技术分析行为特征，识别可疑活动。</a:t>
                </a:r>
                <a:endParaRPr lang="en-US" dirty="0"/>
              </a:p>
            </p:txBody>
          </p:sp>
        </p:grpSp>
        <p:grpSp>
          <p:nvGrpSpPr>
            <p:cNvPr id="7" name="组合 6">
              <a:extLst>
                <a:ext uri="{FF2B5EF4-FFF2-40B4-BE49-F238E27FC236}">
                  <a16:creationId xmlns:a16="http://schemas.microsoft.com/office/drawing/2014/main" id="{5146701A-A3FB-53FE-B8A4-9443AC2E19CF}"/>
                </a:ext>
              </a:extLst>
            </p:cNvPr>
            <p:cNvGrpSpPr/>
            <p:nvPr/>
          </p:nvGrpSpPr>
          <p:grpSpPr>
            <a:xfrm>
              <a:off x="3466595" y="3244504"/>
              <a:ext cx="8052305" cy="775390"/>
              <a:chOff x="3466595" y="2821664"/>
              <a:chExt cx="8052305" cy="775390"/>
            </a:xfrm>
          </p:grpSpPr>
          <p:cxnSp>
            <p:nvCxnSpPr>
              <p:cNvPr id="16" name="Shape3">
                <a:extLst>
                  <a:ext uri="{FF2B5EF4-FFF2-40B4-BE49-F238E27FC236}">
                    <a16:creationId xmlns:a16="http://schemas.microsoft.com/office/drawing/2014/main" id="{0A6E0038-FDE2-B6A1-E1DB-FE0D2ACF0043}"/>
                  </a:ext>
                </a:extLst>
              </p:cNvPr>
              <p:cNvCxnSpPr>
                <a:cxnSpLocks/>
              </p:cNvCxnSpPr>
              <p:nvPr/>
            </p:nvCxnSpPr>
            <p:spPr>
              <a:xfrm rot="5400000" flipH="1">
                <a:off x="3242601" y="3209359"/>
                <a:ext cx="44798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Bullet3">
                <a:extLst>
                  <a:ext uri="{FF2B5EF4-FFF2-40B4-BE49-F238E27FC236}">
                    <a16:creationId xmlns:a16="http://schemas.microsoft.com/office/drawing/2014/main" id="{3F765DF3-CDD5-E1AC-AAC6-69D933C74DB0}"/>
                  </a:ext>
                </a:extLst>
              </p:cNvPr>
              <p:cNvSpPr txBox="1"/>
              <p:nvPr/>
            </p:nvSpPr>
            <p:spPr>
              <a:xfrm>
                <a:off x="3505201" y="2821664"/>
                <a:ext cx="2197099" cy="775390"/>
              </a:xfrm>
              <a:prstGeom prst="rect">
                <a:avLst/>
              </a:prstGeom>
              <a:noFill/>
            </p:spPr>
            <p:txBody>
              <a:bodyPr wrap="square" rtlCol="0" anchor="ctr" anchorCtr="0">
                <a:normAutofit/>
              </a:bodyPr>
              <a:lstStyle/>
              <a:p>
                <a:pPr>
                  <a:lnSpc>
                    <a:spcPct val="120000"/>
                  </a:lnSpc>
                </a:pPr>
                <a:r>
                  <a:rPr lang="zh-CN" altLang="en-US" b="1" dirty="0">
                    <a:cs typeface="+mn-ea"/>
                    <a:sym typeface="+mn-lt"/>
                  </a:rPr>
                  <a:t>实时监控功能</a:t>
                </a:r>
                <a:endParaRPr lang="en-US" dirty="0"/>
              </a:p>
            </p:txBody>
          </p:sp>
          <p:sp>
            <p:nvSpPr>
              <p:cNvPr id="18" name="Text3">
                <a:extLst>
                  <a:ext uri="{FF2B5EF4-FFF2-40B4-BE49-F238E27FC236}">
                    <a16:creationId xmlns:a16="http://schemas.microsoft.com/office/drawing/2014/main" id="{8D272929-5227-3DC5-C89B-4EFBFFE129F5}"/>
                  </a:ext>
                </a:extLst>
              </p:cNvPr>
              <p:cNvSpPr txBox="1"/>
              <p:nvPr/>
            </p:nvSpPr>
            <p:spPr>
              <a:xfrm>
                <a:off x="5702299" y="2821664"/>
                <a:ext cx="5816601" cy="775390"/>
              </a:xfrm>
              <a:prstGeom prst="rect">
                <a:avLst/>
              </a:prstGeom>
              <a:noFill/>
            </p:spPr>
            <p:txBody>
              <a:bodyPr wrap="square" rtlCol="0" anchor="ctr" anchorCtr="0">
                <a:normAutofit/>
              </a:bodyPr>
              <a:lstStyle/>
              <a:p>
                <a:pPr>
                  <a:lnSpc>
                    <a:spcPct val="120000"/>
                  </a:lnSpc>
                </a:pPr>
                <a:r>
                  <a:rPr lang="zh-CN" altLang="en-US" sz="1200" dirty="0">
                    <a:cs typeface="+mn-ea"/>
                    <a:sym typeface="+mn-lt"/>
                  </a:rPr>
                  <a:t>系统实时监控关键文件、注册表和进程活动，及时发现未经授权的行为或恶意代码，提供快速响应能力。</a:t>
                </a:r>
                <a:endParaRPr lang="en-US" dirty="0"/>
              </a:p>
            </p:txBody>
          </p:sp>
        </p:grpSp>
        <p:grpSp>
          <p:nvGrpSpPr>
            <p:cNvPr id="8" name="组合 7">
              <a:extLst>
                <a:ext uri="{FF2B5EF4-FFF2-40B4-BE49-F238E27FC236}">
                  <a16:creationId xmlns:a16="http://schemas.microsoft.com/office/drawing/2014/main" id="{1AFBCBC4-029B-F30B-972E-6E1F36718558}"/>
                </a:ext>
              </a:extLst>
            </p:cNvPr>
            <p:cNvGrpSpPr/>
            <p:nvPr/>
          </p:nvGrpSpPr>
          <p:grpSpPr>
            <a:xfrm>
              <a:off x="3466595" y="4301606"/>
              <a:ext cx="8052305" cy="775390"/>
              <a:chOff x="3466595" y="3667346"/>
              <a:chExt cx="8052305" cy="775390"/>
            </a:xfrm>
          </p:grpSpPr>
          <p:cxnSp>
            <p:nvCxnSpPr>
              <p:cNvPr id="13" name="Shape4">
                <a:extLst>
                  <a:ext uri="{FF2B5EF4-FFF2-40B4-BE49-F238E27FC236}">
                    <a16:creationId xmlns:a16="http://schemas.microsoft.com/office/drawing/2014/main" id="{5B24E902-02AD-984A-F550-CA64E37F267C}"/>
                  </a:ext>
                </a:extLst>
              </p:cNvPr>
              <p:cNvCxnSpPr>
                <a:cxnSpLocks/>
              </p:cNvCxnSpPr>
              <p:nvPr/>
            </p:nvCxnSpPr>
            <p:spPr>
              <a:xfrm rot="5400000" flipH="1">
                <a:off x="3242601" y="4055041"/>
                <a:ext cx="44798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Bullet4">
                <a:extLst>
                  <a:ext uri="{FF2B5EF4-FFF2-40B4-BE49-F238E27FC236}">
                    <a16:creationId xmlns:a16="http://schemas.microsoft.com/office/drawing/2014/main" id="{D20A744D-0FF9-54B2-C727-ECE742178E4F}"/>
                  </a:ext>
                </a:extLst>
              </p:cNvPr>
              <p:cNvSpPr txBox="1"/>
              <p:nvPr/>
            </p:nvSpPr>
            <p:spPr>
              <a:xfrm>
                <a:off x="3505201" y="3667346"/>
                <a:ext cx="2197099" cy="775390"/>
              </a:xfrm>
              <a:prstGeom prst="rect">
                <a:avLst/>
              </a:prstGeom>
              <a:noFill/>
            </p:spPr>
            <p:txBody>
              <a:bodyPr wrap="square" rtlCol="0" anchor="ctr" anchorCtr="0">
                <a:normAutofit/>
              </a:bodyPr>
              <a:lstStyle/>
              <a:p>
                <a:pPr>
                  <a:lnSpc>
                    <a:spcPct val="120000"/>
                  </a:lnSpc>
                </a:pPr>
                <a:r>
                  <a:rPr lang="zh-CN" altLang="en-US" b="1" dirty="0">
                    <a:cs typeface="+mn-ea"/>
                    <a:sym typeface="+mn-lt"/>
                  </a:rPr>
                  <a:t>高精度检测优势</a:t>
                </a:r>
                <a:endParaRPr lang="en-US" dirty="0"/>
              </a:p>
            </p:txBody>
          </p:sp>
          <p:sp>
            <p:nvSpPr>
              <p:cNvPr id="15" name="Text4">
                <a:extLst>
                  <a:ext uri="{FF2B5EF4-FFF2-40B4-BE49-F238E27FC236}">
                    <a16:creationId xmlns:a16="http://schemas.microsoft.com/office/drawing/2014/main" id="{F4AFC051-8CF1-17DB-8B7A-0E8AE2C0B0AF}"/>
                  </a:ext>
                </a:extLst>
              </p:cNvPr>
              <p:cNvSpPr txBox="1"/>
              <p:nvPr/>
            </p:nvSpPr>
            <p:spPr>
              <a:xfrm>
                <a:off x="5702299" y="3667346"/>
                <a:ext cx="5816601" cy="775390"/>
              </a:xfrm>
              <a:prstGeom prst="rect">
                <a:avLst/>
              </a:prstGeom>
              <a:noFill/>
            </p:spPr>
            <p:txBody>
              <a:bodyPr wrap="square" rtlCol="0" anchor="ctr" anchorCtr="0">
                <a:normAutofit/>
              </a:bodyPr>
              <a:lstStyle/>
              <a:p>
                <a:pPr>
                  <a:lnSpc>
                    <a:spcPct val="120000"/>
                  </a:lnSpc>
                </a:pPr>
                <a:r>
                  <a:rPr lang="zh-CN" altLang="en-US" sz="1200" dirty="0">
                    <a:cs typeface="+mn-ea"/>
                    <a:sym typeface="+mn-lt"/>
                  </a:rPr>
                  <a:t>基于主机的入侵检测系统能够深入分析主机内部活动，具有高精度检测能力，减少误报和漏报的发生概率。</a:t>
                </a:r>
                <a:endParaRPr lang="en-US" dirty="0"/>
              </a:p>
            </p:txBody>
          </p:sp>
        </p:grpSp>
        <p:grpSp>
          <p:nvGrpSpPr>
            <p:cNvPr id="9" name="组合 8">
              <a:extLst>
                <a:ext uri="{FF2B5EF4-FFF2-40B4-BE49-F238E27FC236}">
                  <a16:creationId xmlns:a16="http://schemas.microsoft.com/office/drawing/2014/main" id="{3E468835-4FBF-1501-27BE-8E9AE6731375}"/>
                </a:ext>
              </a:extLst>
            </p:cNvPr>
            <p:cNvGrpSpPr/>
            <p:nvPr/>
          </p:nvGrpSpPr>
          <p:grpSpPr>
            <a:xfrm>
              <a:off x="3466595" y="5358710"/>
              <a:ext cx="8052305" cy="775390"/>
              <a:chOff x="3466595" y="4513028"/>
              <a:chExt cx="8052305" cy="775390"/>
            </a:xfrm>
          </p:grpSpPr>
          <p:cxnSp>
            <p:nvCxnSpPr>
              <p:cNvPr id="10" name="Shape5">
                <a:extLst>
                  <a:ext uri="{FF2B5EF4-FFF2-40B4-BE49-F238E27FC236}">
                    <a16:creationId xmlns:a16="http://schemas.microsoft.com/office/drawing/2014/main" id="{FB22EAB6-A30C-D28A-1273-69298DDE8166}"/>
                  </a:ext>
                </a:extLst>
              </p:cNvPr>
              <p:cNvCxnSpPr>
                <a:cxnSpLocks/>
              </p:cNvCxnSpPr>
              <p:nvPr/>
            </p:nvCxnSpPr>
            <p:spPr>
              <a:xfrm rot="5400000" flipH="1">
                <a:off x="3242601" y="4900723"/>
                <a:ext cx="44798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Bullet5">
                <a:extLst>
                  <a:ext uri="{FF2B5EF4-FFF2-40B4-BE49-F238E27FC236}">
                    <a16:creationId xmlns:a16="http://schemas.microsoft.com/office/drawing/2014/main" id="{128C5CF9-7960-2E8B-99BC-0779E2F095EF}"/>
                  </a:ext>
                </a:extLst>
              </p:cNvPr>
              <p:cNvSpPr txBox="1"/>
              <p:nvPr/>
            </p:nvSpPr>
            <p:spPr>
              <a:xfrm>
                <a:off x="3505201" y="4513028"/>
                <a:ext cx="2197099" cy="775390"/>
              </a:xfrm>
              <a:prstGeom prst="rect">
                <a:avLst/>
              </a:prstGeom>
              <a:noFill/>
            </p:spPr>
            <p:txBody>
              <a:bodyPr wrap="square" rtlCol="0" anchor="ctr" anchorCtr="0">
                <a:normAutofit/>
              </a:bodyPr>
              <a:lstStyle/>
              <a:p>
                <a:pPr>
                  <a:lnSpc>
                    <a:spcPct val="120000"/>
                  </a:lnSpc>
                </a:pPr>
                <a:r>
                  <a:rPr lang="zh-CN" altLang="en-US" b="1" dirty="0">
                    <a:cs typeface="+mn-ea"/>
                    <a:sym typeface="+mn-lt"/>
                  </a:rPr>
                  <a:t>适用场景分析</a:t>
                </a:r>
                <a:endParaRPr lang="en-US" dirty="0"/>
              </a:p>
            </p:txBody>
          </p:sp>
          <p:sp>
            <p:nvSpPr>
              <p:cNvPr id="12" name="Text5">
                <a:extLst>
                  <a:ext uri="{FF2B5EF4-FFF2-40B4-BE49-F238E27FC236}">
                    <a16:creationId xmlns:a16="http://schemas.microsoft.com/office/drawing/2014/main" id="{0D860332-8EB6-374B-201B-3D1932DFCDD7}"/>
                  </a:ext>
                </a:extLst>
              </p:cNvPr>
              <p:cNvSpPr txBox="1"/>
              <p:nvPr/>
            </p:nvSpPr>
            <p:spPr>
              <a:xfrm>
                <a:off x="5702299" y="4513028"/>
                <a:ext cx="5816601" cy="775390"/>
              </a:xfrm>
              <a:prstGeom prst="rect">
                <a:avLst/>
              </a:prstGeom>
              <a:noFill/>
            </p:spPr>
            <p:txBody>
              <a:bodyPr wrap="square" rtlCol="0" anchor="ctr" anchorCtr="0">
                <a:normAutofit/>
              </a:bodyPr>
              <a:lstStyle/>
              <a:p>
                <a:pPr>
                  <a:lnSpc>
                    <a:spcPct val="120000"/>
                  </a:lnSpc>
                </a:pPr>
                <a:r>
                  <a:rPr lang="zh-CN" altLang="en-US" sz="1200" dirty="0">
                    <a:cs typeface="+mn-ea"/>
                    <a:sym typeface="+mn-lt"/>
                  </a:rPr>
                  <a:t>HIDS适用于保护关键服务器、数据库系统以及需要精细化监控的环境，特别适合对安全性要求较高的企业网络。</a:t>
                </a:r>
                <a:endParaRPr lang="en-US" dirty="0"/>
              </a:p>
            </p:txBody>
          </p:sp>
        </p:grpSp>
      </p:grpSp>
    </p:spTree>
    <p:extLst>
      <p:ext uri="{BB962C8B-B14F-4D97-AF65-F5344CB8AC3E}">
        <p14:creationId xmlns:p14="http://schemas.microsoft.com/office/powerpoint/2010/main" val="1996823829"/>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sp>
        <p:nvSpPr>
          <p:cNvPr id="2" name="标题 1"/>
          <p:cNvSpPr txBox="1">
            <a:spLocks/>
          </p:cNvSpPr>
          <p:nvPr/>
        </p:nvSpPr>
        <p:spPr>
          <a:xfrm>
            <a:off x="169949" y="152031"/>
            <a:ext cx="10858500" cy="900112"/>
          </a:xfrm>
          <a:prstGeom prst="rect">
            <a:avLst/>
          </a:prstGeom>
        </p:spPr>
        <p:txBody>
          <a:bodyPr/>
          <a:lst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a:lstStyle>
          <a:p>
            <a:r>
              <a:rPr lang="zh-CN" altLang="en-US" dirty="0" smtClean="0"/>
              <a:t>基于网络的入侵检测系统（</a:t>
            </a:r>
            <a:r>
              <a:rPr lang="en-US" altLang="zh-CN" dirty="0" smtClean="0"/>
              <a:t>NIDS</a:t>
            </a:r>
            <a:r>
              <a:rPr lang="zh-CN" altLang="en-US" dirty="0" smtClean="0"/>
              <a:t>）</a:t>
            </a:r>
            <a:endParaRPr lang="zh-CN" altLang="en-US" dirty="0"/>
          </a:p>
        </p:txBody>
      </p:sp>
      <p:grpSp>
        <p:nvGrpSpPr>
          <p:cNvPr id="3" name="93b7d7f8-0e55-4c0c-89b5-b80cd70a9852.source.4.zh-Hans.pptx">
            <a:extLst>
              <a:ext uri="{FF2B5EF4-FFF2-40B4-BE49-F238E27FC236}">
                <a16:creationId xmlns:a16="http://schemas.microsoft.com/office/drawing/2014/main" id="{C44608B3-9D8D-432C-06B0-70F1AACCB2F0}"/>
              </a:ext>
            </a:extLst>
          </p:cNvPr>
          <p:cNvGrpSpPr/>
          <p:nvPr/>
        </p:nvGrpSpPr>
        <p:grpSpPr>
          <a:xfrm>
            <a:off x="253076" y="723208"/>
            <a:ext cx="8890924" cy="5461462"/>
            <a:chOff x="660400" y="0"/>
            <a:chExt cx="11531600" cy="6858000"/>
          </a:xfrm>
        </p:grpSpPr>
        <p:sp>
          <p:nvSpPr>
            <p:cNvPr id="4" name="PictureMisc1">
              <a:extLst>
                <a:ext uri="{FF2B5EF4-FFF2-40B4-BE49-F238E27FC236}">
                  <a16:creationId xmlns:a16="http://schemas.microsoft.com/office/drawing/2014/main" id="{F348C7A9-FE3F-3CCA-A6BD-78A2BEAB9187}"/>
                </a:ext>
              </a:extLst>
            </p:cNvPr>
            <p:cNvSpPr>
              <a:spLocks/>
            </p:cNvSpPr>
            <p:nvPr/>
          </p:nvSpPr>
          <p:spPr>
            <a:xfrm>
              <a:off x="5009322" y="0"/>
              <a:ext cx="7182678" cy="6858000"/>
            </a:xfrm>
            <a:prstGeom prst="round2DiagRect">
              <a:avLst>
                <a:gd name="adj1" fmla="val 0"/>
                <a:gd name="adj2" fmla="val 0"/>
              </a:avLst>
            </a:prstGeom>
            <a:blipFill>
              <a:blip r:embed="rId3"/>
              <a:srcRect/>
              <a:stretch>
                <a:fillRect l="-33544" r="-33544"/>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 name="组合 4">
              <a:extLst>
                <a:ext uri="{FF2B5EF4-FFF2-40B4-BE49-F238E27FC236}">
                  <a16:creationId xmlns:a16="http://schemas.microsoft.com/office/drawing/2014/main" id="{0EBB36B3-BF06-8F36-8E4B-F2E859982E0D}"/>
                </a:ext>
              </a:extLst>
            </p:cNvPr>
            <p:cNvGrpSpPr/>
            <p:nvPr/>
          </p:nvGrpSpPr>
          <p:grpSpPr>
            <a:xfrm>
              <a:off x="660400" y="0"/>
              <a:ext cx="10871201" cy="6134099"/>
              <a:chOff x="660400" y="0"/>
              <a:chExt cx="10871201" cy="6134099"/>
            </a:xfrm>
          </p:grpSpPr>
          <p:sp>
            <p:nvSpPr>
              <p:cNvPr id="6" name="矩形: 圆角 17">
                <a:extLst>
                  <a:ext uri="{FF2B5EF4-FFF2-40B4-BE49-F238E27FC236}">
                    <a16:creationId xmlns:a16="http://schemas.microsoft.com/office/drawing/2014/main" id="{515E9FEF-62B4-59E7-AE6B-6E7608A6445C}"/>
                  </a:ext>
                </a:extLst>
              </p:cNvPr>
              <p:cNvSpPr/>
              <p:nvPr/>
            </p:nvSpPr>
            <p:spPr>
              <a:xfrm>
                <a:off x="4253948" y="0"/>
                <a:ext cx="7277653" cy="6134099"/>
              </a:xfrm>
              <a:prstGeom prst="roundRect">
                <a:avLst>
                  <a:gd name="adj" fmla="val 6338"/>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Title">
                <a:extLst>
                  <a:ext uri="{FF2B5EF4-FFF2-40B4-BE49-F238E27FC236}">
                    <a16:creationId xmlns:a16="http://schemas.microsoft.com/office/drawing/2014/main" id="{EBCE7906-2134-E836-FBFA-71E4FB2C0A18}"/>
                  </a:ext>
                </a:extLst>
              </p:cNvPr>
              <p:cNvSpPr txBox="1"/>
              <p:nvPr/>
            </p:nvSpPr>
            <p:spPr>
              <a:xfrm>
                <a:off x="660400" y="1130300"/>
                <a:ext cx="3051947" cy="3322430"/>
              </a:xfrm>
              <a:prstGeom prst="rect">
                <a:avLst/>
              </a:prstGeom>
              <a:noFill/>
            </p:spPr>
            <p:txBody>
              <a:bodyPr vert="horz" wrap="square" rtlCol="0" anchor="t">
                <a:normAutofit/>
              </a:bodyPr>
              <a:lstStyle/>
              <a:p>
                <a:r>
                  <a:rPr lang="zh-CN" altLang="en-US" sz="2400" b="1" dirty="0"/>
                  <a:t>描述基于网络的入侵检测系统的功能和优势</a:t>
                </a:r>
                <a:endParaRPr lang="en-US" dirty="0"/>
              </a:p>
            </p:txBody>
          </p:sp>
          <p:grpSp>
            <p:nvGrpSpPr>
              <p:cNvPr id="8" name="组合 7">
                <a:extLst>
                  <a:ext uri="{FF2B5EF4-FFF2-40B4-BE49-F238E27FC236}">
                    <a16:creationId xmlns:a16="http://schemas.microsoft.com/office/drawing/2014/main" id="{AE691DCD-4495-85D3-4212-C3BC987AC037}"/>
                  </a:ext>
                </a:extLst>
              </p:cNvPr>
              <p:cNvGrpSpPr/>
              <p:nvPr/>
            </p:nvGrpSpPr>
            <p:grpSpPr>
              <a:xfrm>
                <a:off x="5377070" y="1130302"/>
                <a:ext cx="6141830" cy="4897438"/>
                <a:chOff x="660400" y="1838861"/>
                <a:chExt cx="7835900" cy="2762625"/>
              </a:xfrm>
            </p:grpSpPr>
            <p:grpSp>
              <p:nvGrpSpPr>
                <p:cNvPr id="9" name="组合 8">
                  <a:extLst>
                    <a:ext uri="{FF2B5EF4-FFF2-40B4-BE49-F238E27FC236}">
                      <a16:creationId xmlns:a16="http://schemas.microsoft.com/office/drawing/2014/main" id="{65F3B390-831A-53F0-371E-D145D4348766}"/>
                    </a:ext>
                  </a:extLst>
                </p:cNvPr>
                <p:cNvGrpSpPr>
                  <a:grpSpLocks/>
                </p:cNvGrpSpPr>
                <p:nvPr/>
              </p:nvGrpSpPr>
              <p:grpSpPr>
                <a:xfrm>
                  <a:off x="660400" y="1838861"/>
                  <a:ext cx="3795450" cy="1287320"/>
                  <a:chOff x="797462" y="1930496"/>
                  <a:chExt cx="3220935" cy="1381806"/>
                </a:xfrm>
              </p:grpSpPr>
              <p:sp>
                <p:nvSpPr>
                  <p:cNvPr id="19" name="Bullet1">
                    <a:extLst>
                      <a:ext uri="{FF2B5EF4-FFF2-40B4-BE49-F238E27FC236}">
                        <a16:creationId xmlns:a16="http://schemas.microsoft.com/office/drawing/2014/main" id="{D2721D0A-A02A-A6A7-0ECD-71C971B56D4D}"/>
                      </a:ext>
                    </a:extLst>
                  </p:cNvPr>
                  <p:cNvSpPr>
                    <a:spLocks/>
                  </p:cNvSpPr>
                  <p:nvPr/>
                </p:nvSpPr>
                <p:spPr>
                  <a:xfrm>
                    <a:off x="797462" y="1930496"/>
                    <a:ext cx="3220935" cy="298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b="1" dirty="0">
                        <a:solidFill>
                          <a:schemeClr val="tx1"/>
                        </a:solidFill>
                        <a:latin typeface="Arial" panose="020B0604020202020204" pitchFamily="34" charset="0"/>
                        <a:ea typeface="微软雅黑" panose="020B0503020204020204" pitchFamily="34" charset="-122"/>
                        <a:sym typeface="Arial" panose="020B0604020202020204" pitchFamily="34" charset="0"/>
                      </a:rPr>
                      <a:t>网络流量监控</a:t>
                    </a:r>
                    <a:endParaRPr lang="en-US" dirty="0"/>
                  </a:p>
                </p:txBody>
              </p:sp>
              <p:sp>
                <p:nvSpPr>
                  <p:cNvPr id="20" name="Text1">
                    <a:extLst>
                      <a:ext uri="{FF2B5EF4-FFF2-40B4-BE49-F238E27FC236}">
                        <a16:creationId xmlns:a16="http://schemas.microsoft.com/office/drawing/2014/main" id="{84F13206-3BE5-8977-D49D-70319CD0F68B}"/>
                      </a:ext>
                    </a:extLst>
                  </p:cNvPr>
                  <p:cNvSpPr/>
                  <p:nvPr/>
                </p:nvSpPr>
                <p:spPr>
                  <a:xfrm>
                    <a:off x="797463" y="2228977"/>
                    <a:ext cx="3220934" cy="108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基于网络的入侵检测系统通过实时监控网络流量，分析数据包行为，发现潜在的攻击活动，确保网络安全稳定。</a:t>
                    </a:r>
                    <a:endParaRPr lang="en-US" dirty="0"/>
                  </a:p>
                </p:txBody>
              </p:sp>
            </p:grpSp>
            <p:grpSp>
              <p:nvGrpSpPr>
                <p:cNvPr id="10" name="组合 1">
                  <a:extLst>
                    <a:ext uri="{FF2B5EF4-FFF2-40B4-BE49-F238E27FC236}">
                      <a16:creationId xmlns:a16="http://schemas.microsoft.com/office/drawing/2014/main" id="{41495A2F-643C-41B1-DD2C-6FE6F41578C1}"/>
                    </a:ext>
                  </a:extLst>
                </p:cNvPr>
                <p:cNvGrpSpPr>
                  <a:grpSpLocks/>
                </p:cNvGrpSpPr>
                <p:nvPr/>
              </p:nvGrpSpPr>
              <p:grpSpPr>
                <a:xfrm>
                  <a:off x="660400" y="3314166"/>
                  <a:ext cx="3795450" cy="1287320"/>
                  <a:chOff x="797462" y="1930496"/>
                  <a:chExt cx="3220935" cy="1381806"/>
                </a:xfrm>
              </p:grpSpPr>
              <p:sp>
                <p:nvSpPr>
                  <p:cNvPr id="17" name="Bullet2">
                    <a:extLst>
                      <a:ext uri="{FF2B5EF4-FFF2-40B4-BE49-F238E27FC236}">
                        <a16:creationId xmlns:a16="http://schemas.microsoft.com/office/drawing/2014/main" id="{D7C86B7F-3488-3A93-A07F-D61D8711599F}"/>
                      </a:ext>
                    </a:extLst>
                  </p:cNvPr>
                  <p:cNvSpPr>
                    <a:spLocks/>
                  </p:cNvSpPr>
                  <p:nvPr/>
                </p:nvSpPr>
                <p:spPr>
                  <a:xfrm>
                    <a:off x="797462" y="1930496"/>
                    <a:ext cx="3220935" cy="298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b="1" dirty="0">
                        <a:solidFill>
                          <a:schemeClr val="tx1"/>
                        </a:solidFill>
                        <a:latin typeface="Arial" panose="020B0604020202020204" pitchFamily="34" charset="0"/>
                        <a:ea typeface="微软雅黑" panose="020B0503020204020204" pitchFamily="34" charset="-122"/>
                        <a:sym typeface="Arial" panose="020B0604020202020204" pitchFamily="34" charset="0"/>
                      </a:rPr>
                      <a:t>实时威胁检测</a:t>
                    </a:r>
                    <a:endParaRPr lang="en-US" dirty="0"/>
                  </a:p>
                </p:txBody>
              </p:sp>
              <p:sp>
                <p:nvSpPr>
                  <p:cNvPr id="18" name="Text2">
                    <a:extLst>
                      <a:ext uri="{FF2B5EF4-FFF2-40B4-BE49-F238E27FC236}">
                        <a16:creationId xmlns:a16="http://schemas.microsoft.com/office/drawing/2014/main" id="{B5084810-C4C2-0D3B-667D-A076760F3A33}"/>
                      </a:ext>
                    </a:extLst>
                  </p:cNvPr>
                  <p:cNvSpPr/>
                  <p:nvPr/>
                </p:nvSpPr>
                <p:spPr>
                  <a:xfrm>
                    <a:off x="797463" y="2228977"/>
                    <a:ext cx="3220934" cy="108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NIDS能够快速识别网络中的异常行为和已知攻击特征，提供实时告警功能，有效降低安全风险。</a:t>
                    </a:r>
                    <a:endParaRPr lang="en-US" dirty="0"/>
                  </a:p>
                </p:txBody>
              </p:sp>
            </p:grpSp>
            <p:grpSp>
              <p:nvGrpSpPr>
                <p:cNvPr id="11" name="组合 10">
                  <a:extLst>
                    <a:ext uri="{FF2B5EF4-FFF2-40B4-BE49-F238E27FC236}">
                      <a16:creationId xmlns:a16="http://schemas.microsoft.com/office/drawing/2014/main" id="{77B2A456-6D32-EA55-8083-C7C21F1AA609}"/>
                    </a:ext>
                  </a:extLst>
                </p:cNvPr>
                <p:cNvGrpSpPr>
                  <a:grpSpLocks/>
                </p:cNvGrpSpPr>
                <p:nvPr/>
              </p:nvGrpSpPr>
              <p:grpSpPr>
                <a:xfrm>
                  <a:off x="4700850" y="1838861"/>
                  <a:ext cx="3795450" cy="1287320"/>
                  <a:chOff x="797462" y="1930496"/>
                  <a:chExt cx="3220935" cy="1381806"/>
                </a:xfrm>
              </p:grpSpPr>
              <p:sp>
                <p:nvSpPr>
                  <p:cNvPr id="15" name="Bullet3">
                    <a:extLst>
                      <a:ext uri="{FF2B5EF4-FFF2-40B4-BE49-F238E27FC236}">
                        <a16:creationId xmlns:a16="http://schemas.microsoft.com/office/drawing/2014/main" id="{8FAF0737-1AED-7252-F39D-270748749866}"/>
                      </a:ext>
                    </a:extLst>
                  </p:cNvPr>
                  <p:cNvSpPr>
                    <a:spLocks/>
                  </p:cNvSpPr>
                  <p:nvPr/>
                </p:nvSpPr>
                <p:spPr>
                  <a:xfrm>
                    <a:off x="797462" y="1930496"/>
                    <a:ext cx="3220935" cy="298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b="1" dirty="0">
                        <a:solidFill>
                          <a:schemeClr val="tx1"/>
                        </a:solidFill>
                        <a:latin typeface="Arial" panose="020B0604020202020204" pitchFamily="34" charset="0"/>
                        <a:ea typeface="微软雅黑" panose="020B0503020204020204" pitchFamily="34" charset="-122"/>
                        <a:sym typeface="Arial" panose="020B0604020202020204" pitchFamily="34" charset="0"/>
                      </a:rPr>
                      <a:t>部署灵活性</a:t>
                    </a:r>
                    <a:endParaRPr lang="en-US" dirty="0"/>
                  </a:p>
                </p:txBody>
              </p:sp>
              <p:sp>
                <p:nvSpPr>
                  <p:cNvPr id="16" name="Text3">
                    <a:extLst>
                      <a:ext uri="{FF2B5EF4-FFF2-40B4-BE49-F238E27FC236}">
                        <a16:creationId xmlns:a16="http://schemas.microsoft.com/office/drawing/2014/main" id="{E3FA20C5-3B8F-8D10-914D-222651CECCB0}"/>
                      </a:ext>
                    </a:extLst>
                  </p:cNvPr>
                  <p:cNvSpPr/>
                  <p:nvPr/>
                </p:nvSpPr>
                <p:spPr>
                  <a:xfrm>
                    <a:off x="797463" y="2228977"/>
                    <a:ext cx="3220934" cy="108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基于网络的入侵检测系统通常部署在网络的关键节点上，具备灵活的部署方式，适应不同规模的网络环境。</a:t>
                    </a:r>
                    <a:endParaRPr lang="en-US" dirty="0"/>
                  </a:p>
                </p:txBody>
              </p:sp>
            </p:grpSp>
            <p:grpSp>
              <p:nvGrpSpPr>
                <p:cNvPr id="12" name="组合 11">
                  <a:extLst>
                    <a:ext uri="{FF2B5EF4-FFF2-40B4-BE49-F238E27FC236}">
                      <a16:creationId xmlns:a16="http://schemas.microsoft.com/office/drawing/2014/main" id="{3EF98281-60EC-A517-27D4-307D09738859}"/>
                    </a:ext>
                  </a:extLst>
                </p:cNvPr>
                <p:cNvGrpSpPr>
                  <a:grpSpLocks/>
                </p:cNvGrpSpPr>
                <p:nvPr/>
              </p:nvGrpSpPr>
              <p:grpSpPr>
                <a:xfrm>
                  <a:off x="4700850" y="3314166"/>
                  <a:ext cx="3795450" cy="1287320"/>
                  <a:chOff x="797462" y="1930496"/>
                  <a:chExt cx="3220935" cy="1381806"/>
                </a:xfrm>
              </p:grpSpPr>
              <p:sp>
                <p:nvSpPr>
                  <p:cNvPr id="13" name="Bullet4">
                    <a:extLst>
                      <a:ext uri="{FF2B5EF4-FFF2-40B4-BE49-F238E27FC236}">
                        <a16:creationId xmlns:a16="http://schemas.microsoft.com/office/drawing/2014/main" id="{F81C774B-996C-FD72-05D8-648D49A2F436}"/>
                      </a:ext>
                    </a:extLst>
                  </p:cNvPr>
                  <p:cNvSpPr>
                    <a:spLocks/>
                  </p:cNvSpPr>
                  <p:nvPr/>
                </p:nvSpPr>
                <p:spPr>
                  <a:xfrm>
                    <a:off x="797462" y="1930496"/>
                    <a:ext cx="3220935" cy="298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b="1" dirty="0">
                        <a:solidFill>
                          <a:schemeClr val="tx1"/>
                        </a:solidFill>
                        <a:latin typeface="Arial" panose="020B0604020202020204" pitchFamily="34" charset="0"/>
                        <a:ea typeface="微软雅黑" panose="020B0503020204020204" pitchFamily="34" charset="-122"/>
                        <a:sym typeface="Arial" panose="020B0604020202020204" pitchFamily="34" charset="0"/>
                      </a:rPr>
                      <a:t>性能优势</a:t>
                    </a:r>
                    <a:endParaRPr lang="en-US" dirty="0"/>
                  </a:p>
                </p:txBody>
              </p:sp>
              <p:sp>
                <p:nvSpPr>
                  <p:cNvPr id="14" name="Text4">
                    <a:extLst>
                      <a:ext uri="{FF2B5EF4-FFF2-40B4-BE49-F238E27FC236}">
                        <a16:creationId xmlns:a16="http://schemas.microsoft.com/office/drawing/2014/main" id="{5B419AB1-6473-5503-136A-93A1E8AA6096}"/>
                      </a:ext>
                    </a:extLst>
                  </p:cNvPr>
                  <p:cNvSpPr/>
                  <p:nvPr/>
                </p:nvSpPr>
                <p:spPr>
                  <a:xfrm>
                    <a:off x="797463" y="2228977"/>
                    <a:ext cx="3220934" cy="108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相较于主机级检测，NIDS对系统资源占用低，可同时保护多台主机，提升整体网络的安全防护能力。</a:t>
                    </a:r>
                    <a:endParaRPr lang="en-US" dirty="0"/>
                  </a:p>
                </p:txBody>
              </p:sp>
            </p:grpSp>
          </p:grpSp>
        </p:grpSp>
      </p:grpSp>
    </p:spTree>
    <p:extLst>
      <p:ext uri="{BB962C8B-B14F-4D97-AF65-F5344CB8AC3E}">
        <p14:creationId xmlns:p14="http://schemas.microsoft.com/office/powerpoint/2010/main" val="815468704"/>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sp>
        <p:nvSpPr>
          <p:cNvPr id="2" name="标题 1"/>
          <p:cNvSpPr txBox="1">
            <a:spLocks/>
          </p:cNvSpPr>
          <p:nvPr/>
        </p:nvSpPr>
        <p:spPr>
          <a:xfrm>
            <a:off x="160867" y="141847"/>
            <a:ext cx="10858500" cy="900112"/>
          </a:xfrm>
          <a:prstGeom prst="rect">
            <a:avLst/>
          </a:prstGeom>
        </p:spPr>
        <p:txBody>
          <a:bodyPr/>
          <a:lst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a:lstStyle>
          <a:p>
            <a:r>
              <a:rPr lang="zh-CN" altLang="en-US" dirty="0" smtClean="0"/>
              <a:t>分布式入侵检测系统（</a:t>
            </a:r>
            <a:r>
              <a:rPr lang="en-US" altLang="zh-CN" dirty="0" smtClean="0"/>
              <a:t>DIDS</a:t>
            </a:r>
            <a:r>
              <a:rPr lang="zh-CN" altLang="en-US" dirty="0" smtClean="0"/>
              <a:t>）</a:t>
            </a:r>
            <a:endParaRPr lang="zh-CN" altLang="en-US" dirty="0"/>
          </a:p>
        </p:txBody>
      </p:sp>
      <p:grpSp>
        <p:nvGrpSpPr>
          <p:cNvPr id="3" name="0be30f4f-557b-4002-87ca-028619e3feb4.source.6.zh-Hans.pptx">
            <a:extLst>
              <a:ext uri="{FF2B5EF4-FFF2-40B4-BE49-F238E27FC236}">
                <a16:creationId xmlns:a16="http://schemas.microsoft.com/office/drawing/2014/main" id="{1B30A625-B094-7A5D-6D55-AE7DDA98988A}"/>
              </a:ext>
            </a:extLst>
          </p:cNvPr>
          <p:cNvGrpSpPr/>
          <p:nvPr/>
        </p:nvGrpSpPr>
        <p:grpSpPr>
          <a:xfrm>
            <a:off x="1" y="789162"/>
            <a:ext cx="9304866" cy="5374571"/>
            <a:chOff x="660399" y="1100231"/>
            <a:chExt cx="11049528" cy="5033870"/>
          </a:xfrm>
        </p:grpSpPr>
        <p:grpSp>
          <p:nvGrpSpPr>
            <p:cNvPr id="4" name="组合 3">
              <a:extLst>
                <a:ext uri="{FF2B5EF4-FFF2-40B4-BE49-F238E27FC236}">
                  <a16:creationId xmlns:a16="http://schemas.microsoft.com/office/drawing/2014/main" id="{BDFFC31E-68E0-1994-BEEB-3AD1F2A88488}"/>
                </a:ext>
              </a:extLst>
            </p:cNvPr>
            <p:cNvGrpSpPr/>
            <p:nvPr/>
          </p:nvGrpSpPr>
          <p:grpSpPr>
            <a:xfrm>
              <a:off x="660399" y="1828801"/>
              <a:ext cx="5336168" cy="1323245"/>
              <a:chOff x="660400" y="1927166"/>
              <a:chExt cx="5252358" cy="1293013"/>
            </a:xfrm>
          </p:grpSpPr>
          <p:sp>
            <p:nvSpPr>
              <p:cNvPr id="32" name="Picture1">
                <a:extLst>
                  <a:ext uri="{FF2B5EF4-FFF2-40B4-BE49-F238E27FC236}">
                    <a16:creationId xmlns:a16="http://schemas.microsoft.com/office/drawing/2014/main" id="{0D1DA1D1-DEE4-1B4B-5961-8B56B49CD988}"/>
                  </a:ext>
                </a:extLst>
              </p:cNvPr>
              <p:cNvSpPr/>
              <p:nvPr/>
            </p:nvSpPr>
            <p:spPr>
              <a:xfrm>
                <a:off x="660400" y="1927166"/>
                <a:ext cx="1944732" cy="1293011"/>
              </a:xfrm>
              <a:prstGeom prst="rect">
                <a:avLst/>
              </a:prstGeom>
              <a:blipFill>
                <a:blip r:embed="rId3"/>
                <a:stretch>
                  <a:fillRect t="-62802" b="-62802"/>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33" name="Text1">
                <a:extLst>
                  <a:ext uri="{FF2B5EF4-FFF2-40B4-BE49-F238E27FC236}">
                    <a16:creationId xmlns:a16="http://schemas.microsoft.com/office/drawing/2014/main" id="{11A5C554-F350-6812-287C-E94D4AFC0A97}"/>
                  </a:ext>
                </a:extLst>
              </p:cNvPr>
              <p:cNvSpPr txBox="1">
                <a:spLocks/>
              </p:cNvSpPr>
              <p:nvPr/>
            </p:nvSpPr>
            <p:spPr>
              <a:xfrm>
                <a:off x="2631081" y="2308589"/>
                <a:ext cx="3281676" cy="911590"/>
              </a:xfrm>
              <a:prstGeom prst="rect">
                <a:avLst/>
              </a:prstGeom>
              <a:noFill/>
            </p:spPr>
            <p:txBody>
              <a:bodyPr wrap="square" rtlCol="0" anchor="t" anchorCtr="0">
                <a:normAutofit/>
              </a:bodyPr>
              <a:lstStyle/>
              <a:p>
                <a:pPr>
                  <a:lnSpc>
                    <a:spcPct val="120000"/>
                  </a:lnSpc>
                </a:pPr>
                <a:r>
                  <a:rPr lang="zh-CN" altLang="en-US" sz="1200" dirty="0">
                    <a:cs typeface="+mn-ea"/>
                    <a:sym typeface="+mn-lt"/>
                  </a:rPr>
                  <a:t>阐述分布式入侵检测系统的架构设计理念，包括节点分布、数据采集与传输方式，以及如何确保系统整体的高效运行。</a:t>
                </a:r>
                <a:endParaRPr lang="en-US" dirty="0"/>
              </a:p>
            </p:txBody>
          </p:sp>
          <p:sp>
            <p:nvSpPr>
              <p:cNvPr id="34" name="Bullet1">
                <a:extLst>
                  <a:ext uri="{FF2B5EF4-FFF2-40B4-BE49-F238E27FC236}">
                    <a16:creationId xmlns:a16="http://schemas.microsoft.com/office/drawing/2014/main" id="{8DB8F5B0-8134-2F40-FCD6-8302DD0DCCF0}"/>
                  </a:ext>
                </a:extLst>
              </p:cNvPr>
              <p:cNvSpPr txBox="1">
                <a:spLocks/>
              </p:cNvSpPr>
              <p:nvPr/>
            </p:nvSpPr>
            <p:spPr>
              <a:xfrm>
                <a:off x="2631082" y="1927168"/>
                <a:ext cx="3281676" cy="381421"/>
              </a:xfrm>
              <a:prstGeom prst="rect">
                <a:avLst/>
              </a:prstGeom>
              <a:noFill/>
            </p:spPr>
            <p:txBody>
              <a:bodyPr wrap="square" rtlCol="0" anchor="b" anchorCtr="0">
                <a:normAutofit/>
              </a:bodyPr>
              <a:lstStyle/>
              <a:p>
                <a:r>
                  <a:rPr lang="zh-CN" altLang="en-US" b="1" dirty="0">
                    <a:cs typeface="+mn-ea"/>
                    <a:sym typeface="+mn-lt"/>
                  </a:rPr>
                  <a:t>分布式架构设计</a:t>
                </a:r>
                <a:endParaRPr lang="en-US" dirty="0"/>
              </a:p>
            </p:txBody>
          </p:sp>
        </p:grpSp>
        <p:grpSp>
          <p:nvGrpSpPr>
            <p:cNvPr id="5" name="组合 4">
              <a:extLst>
                <a:ext uri="{FF2B5EF4-FFF2-40B4-BE49-F238E27FC236}">
                  <a16:creationId xmlns:a16="http://schemas.microsoft.com/office/drawing/2014/main" id="{88B229D3-2819-682F-AE25-2FF8F0467496}"/>
                </a:ext>
              </a:extLst>
            </p:cNvPr>
            <p:cNvGrpSpPr/>
            <p:nvPr/>
          </p:nvGrpSpPr>
          <p:grpSpPr>
            <a:xfrm>
              <a:off x="660399" y="3319830"/>
              <a:ext cx="5336166" cy="1323244"/>
              <a:chOff x="660400" y="3384129"/>
              <a:chExt cx="5252356" cy="1293012"/>
            </a:xfrm>
          </p:grpSpPr>
          <p:sp>
            <p:nvSpPr>
              <p:cNvPr id="29" name="Picture2">
                <a:extLst>
                  <a:ext uri="{FF2B5EF4-FFF2-40B4-BE49-F238E27FC236}">
                    <a16:creationId xmlns:a16="http://schemas.microsoft.com/office/drawing/2014/main" id="{C5944C83-2DC4-5444-0AEA-5205367BA2B8}"/>
                  </a:ext>
                </a:extLst>
              </p:cNvPr>
              <p:cNvSpPr/>
              <p:nvPr/>
            </p:nvSpPr>
            <p:spPr>
              <a:xfrm>
                <a:off x="660400" y="3384129"/>
                <a:ext cx="1944732" cy="1293011"/>
              </a:xfrm>
              <a:prstGeom prst="rect">
                <a:avLst/>
              </a:prstGeom>
              <a:blipFill>
                <a:blip r:embed="rId4" cstate="email">
                  <a:extLst>
                    <a:ext uri="{28A0092B-C50C-407E-A947-70E740481C1C}">
                      <a14:useLocalDpi xmlns:a14="http://schemas.microsoft.com/office/drawing/2010/main"/>
                    </a:ext>
                  </a:extLst>
                </a:blip>
                <a:stretch>
                  <a:fillRect l="-18265" r="-18265"/>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30" name="Text2">
                <a:extLst>
                  <a:ext uri="{FF2B5EF4-FFF2-40B4-BE49-F238E27FC236}">
                    <a16:creationId xmlns:a16="http://schemas.microsoft.com/office/drawing/2014/main" id="{F6EFAAA9-8831-C589-3274-E51E274602D2}"/>
                  </a:ext>
                </a:extLst>
              </p:cNvPr>
              <p:cNvSpPr txBox="1">
                <a:spLocks/>
              </p:cNvSpPr>
              <p:nvPr/>
            </p:nvSpPr>
            <p:spPr>
              <a:xfrm>
                <a:off x="2631080" y="3765550"/>
                <a:ext cx="3281676" cy="911591"/>
              </a:xfrm>
              <a:prstGeom prst="rect">
                <a:avLst/>
              </a:prstGeom>
              <a:noFill/>
            </p:spPr>
            <p:txBody>
              <a:bodyPr wrap="square" rtlCol="0" anchor="t" anchorCtr="0">
                <a:normAutofit/>
              </a:bodyPr>
              <a:lstStyle/>
              <a:p>
                <a:pPr>
                  <a:lnSpc>
                    <a:spcPct val="120000"/>
                  </a:lnSpc>
                </a:pPr>
                <a:r>
                  <a:rPr lang="zh-CN" altLang="en-US" sz="1200" dirty="0">
                    <a:cs typeface="+mn-ea"/>
                    <a:sym typeface="+mn-lt"/>
                  </a:rPr>
                  <a:t>探讨分布式系统中数据融合的重要性及实现方法，分析如何将多源数据整合以提升入侵检测的准确性与效率。</a:t>
                </a:r>
                <a:endParaRPr lang="en-US" dirty="0"/>
              </a:p>
            </p:txBody>
          </p:sp>
          <p:sp>
            <p:nvSpPr>
              <p:cNvPr id="31" name="Bullet2">
                <a:extLst>
                  <a:ext uri="{FF2B5EF4-FFF2-40B4-BE49-F238E27FC236}">
                    <a16:creationId xmlns:a16="http://schemas.microsoft.com/office/drawing/2014/main" id="{533D4034-ED32-F9A9-23A5-3039C0D15ADC}"/>
                  </a:ext>
                </a:extLst>
              </p:cNvPr>
              <p:cNvSpPr txBox="1">
                <a:spLocks/>
              </p:cNvSpPr>
              <p:nvPr/>
            </p:nvSpPr>
            <p:spPr>
              <a:xfrm>
                <a:off x="2631080" y="3384129"/>
                <a:ext cx="3281676" cy="381421"/>
              </a:xfrm>
              <a:prstGeom prst="rect">
                <a:avLst/>
              </a:prstGeom>
              <a:noFill/>
            </p:spPr>
            <p:txBody>
              <a:bodyPr wrap="square" rtlCol="0" anchor="b" anchorCtr="0">
                <a:normAutofit/>
              </a:bodyPr>
              <a:lstStyle/>
              <a:p>
                <a:r>
                  <a:rPr lang="zh-CN" altLang="en-US" b="1" dirty="0">
                    <a:cs typeface="+mn-ea"/>
                    <a:sym typeface="+mn-lt"/>
                  </a:rPr>
                  <a:t>数据融合技术</a:t>
                </a:r>
                <a:endParaRPr lang="en-US" dirty="0"/>
              </a:p>
            </p:txBody>
          </p:sp>
        </p:grpSp>
        <p:grpSp>
          <p:nvGrpSpPr>
            <p:cNvPr id="6" name="组合 5">
              <a:extLst>
                <a:ext uri="{FF2B5EF4-FFF2-40B4-BE49-F238E27FC236}">
                  <a16:creationId xmlns:a16="http://schemas.microsoft.com/office/drawing/2014/main" id="{4E5971F8-997F-2507-42FD-7EF1C64FCC4F}"/>
                </a:ext>
              </a:extLst>
            </p:cNvPr>
            <p:cNvGrpSpPr/>
            <p:nvPr/>
          </p:nvGrpSpPr>
          <p:grpSpPr>
            <a:xfrm>
              <a:off x="660399" y="4810856"/>
              <a:ext cx="5336168" cy="1323245"/>
              <a:chOff x="660400" y="4841089"/>
              <a:chExt cx="5252358" cy="1293013"/>
            </a:xfrm>
          </p:grpSpPr>
          <p:sp>
            <p:nvSpPr>
              <p:cNvPr id="26" name="Picture3">
                <a:extLst>
                  <a:ext uri="{FF2B5EF4-FFF2-40B4-BE49-F238E27FC236}">
                    <a16:creationId xmlns:a16="http://schemas.microsoft.com/office/drawing/2014/main" id="{9410C676-B4BF-E6D5-C6EB-06B95515F1C0}"/>
                  </a:ext>
                </a:extLst>
              </p:cNvPr>
              <p:cNvSpPr/>
              <p:nvPr/>
            </p:nvSpPr>
            <p:spPr>
              <a:xfrm>
                <a:off x="660400" y="4841090"/>
                <a:ext cx="1944732" cy="1293012"/>
              </a:xfrm>
              <a:prstGeom prst="rect">
                <a:avLst/>
              </a:prstGeom>
              <a:blipFill>
                <a:blip r:embed="rId5"/>
                <a:stretch>
                  <a:fillRect t="-10161" b="-10161"/>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27" name="Text3">
                <a:extLst>
                  <a:ext uri="{FF2B5EF4-FFF2-40B4-BE49-F238E27FC236}">
                    <a16:creationId xmlns:a16="http://schemas.microsoft.com/office/drawing/2014/main" id="{A90D6321-1B61-B16E-8CA4-E5384A5A6513}"/>
                  </a:ext>
                </a:extLst>
              </p:cNvPr>
              <p:cNvSpPr txBox="1">
                <a:spLocks/>
              </p:cNvSpPr>
              <p:nvPr/>
            </p:nvSpPr>
            <p:spPr>
              <a:xfrm>
                <a:off x="2631081" y="5222510"/>
                <a:ext cx="3281676" cy="911592"/>
              </a:xfrm>
              <a:prstGeom prst="rect">
                <a:avLst/>
              </a:prstGeom>
              <a:noFill/>
            </p:spPr>
            <p:txBody>
              <a:bodyPr wrap="square" rtlCol="0" anchor="t" anchorCtr="0">
                <a:normAutofit/>
              </a:bodyPr>
              <a:lstStyle/>
              <a:p>
                <a:pPr>
                  <a:lnSpc>
                    <a:spcPct val="120000"/>
                  </a:lnSpc>
                </a:pPr>
                <a:r>
                  <a:rPr lang="zh-CN" altLang="en-US" sz="1200" dirty="0">
                    <a:cs typeface="+mn-ea"/>
                    <a:sym typeface="+mn-lt"/>
                  </a:rPr>
                  <a:t>介绍分布式入侵检测系统中的协同工作原理，说明节点间如何通过信息共享和协作提高检测能力。</a:t>
                </a:r>
                <a:endParaRPr lang="en-US" dirty="0"/>
              </a:p>
            </p:txBody>
          </p:sp>
          <p:sp>
            <p:nvSpPr>
              <p:cNvPr id="28" name="Bullet3">
                <a:extLst>
                  <a:ext uri="{FF2B5EF4-FFF2-40B4-BE49-F238E27FC236}">
                    <a16:creationId xmlns:a16="http://schemas.microsoft.com/office/drawing/2014/main" id="{52091D32-5F41-C791-17E2-8D1C4A39309A}"/>
                  </a:ext>
                </a:extLst>
              </p:cNvPr>
              <p:cNvSpPr txBox="1">
                <a:spLocks/>
              </p:cNvSpPr>
              <p:nvPr/>
            </p:nvSpPr>
            <p:spPr>
              <a:xfrm>
                <a:off x="2631082" y="4841089"/>
                <a:ext cx="3281676" cy="381421"/>
              </a:xfrm>
              <a:prstGeom prst="rect">
                <a:avLst/>
              </a:prstGeom>
              <a:noFill/>
            </p:spPr>
            <p:txBody>
              <a:bodyPr wrap="square" rtlCol="0" anchor="b" anchorCtr="0">
                <a:normAutofit/>
              </a:bodyPr>
              <a:lstStyle/>
              <a:p>
                <a:r>
                  <a:rPr lang="zh-CN" altLang="en-US" b="1" dirty="0">
                    <a:cs typeface="+mn-ea"/>
                    <a:sym typeface="+mn-lt"/>
                  </a:rPr>
                  <a:t>协同检测机制</a:t>
                </a:r>
                <a:endParaRPr lang="en-US" dirty="0"/>
              </a:p>
            </p:txBody>
          </p:sp>
        </p:grpSp>
        <p:grpSp>
          <p:nvGrpSpPr>
            <p:cNvPr id="7" name="组合 6">
              <a:extLst>
                <a:ext uri="{FF2B5EF4-FFF2-40B4-BE49-F238E27FC236}">
                  <a16:creationId xmlns:a16="http://schemas.microsoft.com/office/drawing/2014/main" id="{1CA6B2D3-7145-19DE-8EEF-33F2FC4E3CB3}"/>
                </a:ext>
              </a:extLst>
            </p:cNvPr>
            <p:cNvGrpSpPr/>
            <p:nvPr/>
          </p:nvGrpSpPr>
          <p:grpSpPr>
            <a:xfrm>
              <a:off x="6182732" y="1828800"/>
              <a:ext cx="5336167" cy="1323247"/>
              <a:chOff x="6406243" y="1927165"/>
              <a:chExt cx="5252357" cy="1293015"/>
            </a:xfrm>
          </p:grpSpPr>
          <p:sp>
            <p:nvSpPr>
              <p:cNvPr id="23" name="Picture4">
                <a:extLst>
                  <a:ext uri="{FF2B5EF4-FFF2-40B4-BE49-F238E27FC236}">
                    <a16:creationId xmlns:a16="http://schemas.microsoft.com/office/drawing/2014/main" id="{B0EF91ED-B09E-9859-B48B-2B4D60E2E4F3}"/>
                  </a:ext>
                </a:extLst>
              </p:cNvPr>
              <p:cNvSpPr/>
              <p:nvPr/>
            </p:nvSpPr>
            <p:spPr>
              <a:xfrm>
                <a:off x="6406243" y="1927169"/>
                <a:ext cx="1944732" cy="1293011"/>
              </a:xfrm>
              <a:prstGeom prst="rect">
                <a:avLst/>
              </a:prstGeom>
              <a:blipFill>
                <a:blip r:embed="rId6"/>
                <a:stretch>
                  <a:fillRect l="-9317" r="-9317"/>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24" name="Text4">
                <a:extLst>
                  <a:ext uri="{FF2B5EF4-FFF2-40B4-BE49-F238E27FC236}">
                    <a16:creationId xmlns:a16="http://schemas.microsoft.com/office/drawing/2014/main" id="{0D695BE4-5ED0-D090-A088-8758B104899F}"/>
                  </a:ext>
                </a:extLst>
              </p:cNvPr>
              <p:cNvSpPr txBox="1">
                <a:spLocks/>
              </p:cNvSpPr>
              <p:nvPr/>
            </p:nvSpPr>
            <p:spPr>
              <a:xfrm>
                <a:off x="8376924" y="2308589"/>
                <a:ext cx="3281676" cy="911590"/>
              </a:xfrm>
              <a:prstGeom prst="rect">
                <a:avLst/>
              </a:prstGeom>
              <a:noFill/>
            </p:spPr>
            <p:txBody>
              <a:bodyPr wrap="square" rtlCol="0" anchor="t" anchorCtr="0">
                <a:normAutofit/>
              </a:bodyPr>
              <a:lstStyle/>
              <a:p>
                <a:pPr>
                  <a:lnSpc>
                    <a:spcPct val="120000"/>
                  </a:lnSpc>
                </a:pPr>
                <a:r>
                  <a:rPr lang="zh-CN" altLang="en-US" sz="1200" dirty="0" err="1">
                    <a:cs typeface="+mn-ea"/>
                    <a:sym typeface="+mn-lt"/>
                  </a:rPr>
                  <a:t>分析分布式系统在实时监测中的挑战，提出性能优化策略，确保系统在高负载下仍能快速响应威胁。</a:t>
                </a:r>
                <a:endParaRPr lang="en-US" dirty="0"/>
              </a:p>
            </p:txBody>
          </p:sp>
          <p:sp>
            <p:nvSpPr>
              <p:cNvPr id="25" name="Bullet4">
                <a:extLst>
                  <a:ext uri="{FF2B5EF4-FFF2-40B4-BE49-F238E27FC236}">
                    <a16:creationId xmlns:a16="http://schemas.microsoft.com/office/drawing/2014/main" id="{4DDEEC35-2EDB-B68D-8060-580DF77AA03B}"/>
                  </a:ext>
                </a:extLst>
              </p:cNvPr>
              <p:cNvSpPr txBox="1">
                <a:spLocks/>
              </p:cNvSpPr>
              <p:nvPr/>
            </p:nvSpPr>
            <p:spPr>
              <a:xfrm>
                <a:off x="8376924" y="1927165"/>
                <a:ext cx="3281676" cy="381421"/>
              </a:xfrm>
              <a:prstGeom prst="rect">
                <a:avLst/>
              </a:prstGeom>
              <a:noFill/>
            </p:spPr>
            <p:txBody>
              <a:bodyPr wrap="square" rtlCol="0" anchor="b" anchorCtr="0">
                <a:normAutofit/>
              </a:bodyPr>
              <a:lstStyle/>
              <a:p>
                <a:r>
                  <a:rPr lang="zh-CN" altLang="en-US" b="1" dirty="0">
                    <a:cs typeface="+mn-ea"/>
                    <a:sym typeface="+mn-lt"/>
                  </a:rPr>
                  <a:t>实时性与性能优化</a:t>
                </a:r>
                <a:endParaRPr lang="en-US" dirty="0"/>
              </a:p>
            </p:txBody>
          </p:sp>
        </p:grpSp>
        <p:grpSp>
          <p:nvGrpSpPr>
            <p:cNvPr id="8" name="组合 7">
              <a:extLst>
                <a:ext uri="{FF2B5EF4-FFF2-40B4-BE49-F238E27FC236}">
                  <a16:creationId xmlns:a16="http://schemas.microsoft.com/office/drawing/2014/main" id="{6DA0D22A-E763-86C0-D932-D027FF6544C9}"/>
                </a:ext>
              </a:extLst>
            </p:cNvPr>
            <p:cNvGrpSpPr/>
            <p:nvPr/>
          </p:nvGrpSpPr>
          <p:grpSpPr>
            <a:xfrm>
              <a:off x="6182732" y="3319829"/>
              <a:ext cx="5336167" cy="1323244"/>
              <a:chOff x="6406243" y="3384128"/>
              <a:chExt cx="5252357" cy="1293012"/>
            </a:xfrm>
          </p:grpSpPr>
          <p:sp>
            <p:nvSpPr>
              <p:cNvPr id="20" name="Picture5">
                <a:extLst>
                  <a:ext uri="{FF2B5EF4-FFF2-40B4-BE49-F238E27FC236}">
                    <a16:creationId xmlns:a16="http://schemas.microsoft.com/office/drawing/2014/main" id="{258FBCE0-561A-207C-1858-D1E436D620E2}"/>
                  </a:ext>
                </a:extLst>
              </p:cNvPr>
              <p:cNvSpPr/>
              <p:nvPr/>
            </p:nvSpPr>
            <p:spPr>
              <a:xfrm>
                <a:off x="6406243" y="3384129"/>
                <a:ext cx="1944732" cy="1293011"/>
              </a:xfrm>
              <a:prstGeom prst="rect">
                <a:avLst/>
              </a:prstGeom>
              <a:blipFill>
                <a:blip r:embed="rId7"/>
                <a:stretch>
                  <a:fillRect l="-9317" r="-9317"/>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21" name="Text5">
                <a:extLst>
                  <a:ext uri="{FF2B5EF4-FFF2-40B4-BE49-F238E27FC236}">
                    <a16:creationId xmlns:a16="http://schemas.microsoft.com/office/drawing/2014/main" id="{1BCC4BA1-7B3E-1EC0-4A71-420E8C77FE8A}"/>
                  </a:ext>
                </a:extLst>
              </p:cNvPr>
              <p:cNvSpPr txBox="1">
                <a:spLocks/>
              </p:cNvSpPr>
              <p:nvPr/>
            </p:nvSpPr>
            <p:spPr>
              <a:xfrm>
                <a:off x="8376924" y="3765549"/>
                <a:ext cx="3281676" cy="911590"/>
              </a:xfrm>
              <a:prstGeom prst="rect">
                <a:avLst/>
              </a:prstGeom>
              <a:noFill/>
            </p:spPr>
            <p:txBody>
              <a:bodyPr wrap="square" rtlCol="0" anchor="t" anchorCtr="0">
                <a:normAutofit/>
              </a:bodyPr>
              <a:lstStyle/>
              <a:p>
                <a:pPr>
                  <a:lnSpc>
                    <a:spcPct val="120000"/>
                  </a:lnSpc>
                </a:pPr>
                <a:r>
                  <a:rPr lang="zh-CN" altLang="en-US" sz="1200" dirty="0">
                    <a:cs typeface="+mn-ea"/>
                    <a:sym typeface="+mn-lt"/>
                  </a:rPr>
                  <a:t>讨论分布式入侵检测系统自身的安全性问题，研究如何防止节点被攻破或数据泄露，从而保护整个系统的完整性。</a:t>
                </a:r>
                <a:endParaRPr lang="en-US" dirty="0"/>
              </a:p>
            </p:txBody>
          </p:sp>
          <p:sp>
            <p:nvSpPr>
              <p:cNvPr id="22" name="Bullet5">
                <a:extLst>
                  <a:ext uri="{FF2B5EF4-FFF2-40B4-BE49-F238E27FC236}">
                    <a16:creationId xmlns:a16="http://schemas.microsoft.com/office/drawing/2014/main" id="{02F00103-DCAA-C259-8CD2-B7A78552F5FA}"/>
                  </a:ext>
                </a:extLst>
              </p:cNvPr>
              <p:cNvSpPr txBox="1">
                <a:spLocks/>
              </p:cNvSpPr>
              <p:nvPr/>
            </p:nvSpPr>
            <p:spPr>
              <a:xfrm>
                <a:off x="8376924" y="3384128"/>
                <a:ext cx="3281676" cy="381421"/>
              </a:xfrm>
              <a:prstGeom prst="rect">
                <a:avLst/>
              </a:prstGeom>
              <a:noFill/>
            </p:spPr>
            <p:txBody>
              <a:bodyPr wrap="square" rtlCol="0" anchor="b" anchorCtr="0">
                <a:normAutofit/>
              </a:bodyPr>
              <a:lstStyle/>
              <a:p>
                <a:r>
                  <a:rPr lang="zh-CN" altLang="en-US" b="1" dirty="0">
                    <a:cs typeface="+mn-ea"/>
                    <a:sym typeface="+mn-lt"/>
                  </a:rPr>
                  <a:t>安全性保障措施</a:t>
                </a:r>
                <a:endParaRPr lang="en-US" dirty="0"/>
              </a:p>
            </p:txBody>
          </p:sp>
        </p:grpSp>
        <p:grpSp>
          <p:nvGrpSpPr>
            <p:cNvPr id="9" name="组合 8">
              <a:extLst>
                <a:ext uri="{FF2B5EF4-FFF2-40B4-BE49-F238E27FC236}">
                  <a16:creationId xmlns:a16="http://schemas.microsoft.com/office/drawing/2014/main" id="{98DCE8E8-500E-F2D2-F079-4B2DF659FE6C}"/>
                </a:ext>
              </a:extLst>
            </p:cNvPr>
            <p:cNvGrpSpPr/>
            <p:nvPr/>
          </p:nvGrpSpPr>
          <p:grpSpPr>
            <a:xfrm>
              <a:off x="6182732" y="4810856"/>
              <a:ext cx="5336167" cy="1323245"/>
              <a:chOff x="6406243" y="4841089"/>
              <a:chExt cx="5252357" cy="1293013"/>
            </a:xfrm>
          </p:grpSpPr>
          <p:sp>
            <p:nvSpPr>
              <p:cNvPr id="17" name="Picture6">
                <a:extLst>
                  <a:ext uri="{FF2B5EF4-FFF2-40B4-BE49-F238E27FC236}">
                    <a16:creationId xmlns:a16="http://schemas.microsoft.com/office/drawing/2014/main" id="{F99AE930-65EC-8CAB-5F91-B5CFE3F7E545}"/>
                  </a:ext>
                </a:extLst>
              </p:cNvPr>
              <p:cNvSpPr/>
              <p:nvPr/>
            </p:nvSpPr>
            <p:spPr>
              <a:xfrm>
                <a:off x="6406243" y="4841090"/>
                <a:ext cx="1944732" cy="1293012"/>
              </a:xfrm>
              <a:prstGeom prst="rect">
                <a:avLst/>
              </a:prstGeom>
              <a:blipFill>
                <a:blip r:embed="rId8"/>
                <a:stretch>
                  <a:fillRect t="-134" b="-134"/>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18" name="Text6">
                <a:extLst>
                  <a:ext uri="{FF2B5EF4-FFF2-40B4-BE49-F238E27FC236}">
                    <a16:creationId xmlns:a16="http://schemas.microsoft.com/office/drawing/2014/main" id="{CAF30FA2-3AAA-46EE-C360-E3BC73A3831F}"/>
                  </a:ext>
                </a:extLst>
              </p:cNvPr>
              <p:cNvSpPr txBox="1">
                <a:spLocks/>
              </p:cNvSpPr>
              <p:nvPr/>
            </p:nvSpPr>
            <p:spPr>
              <a:xfrm>
                <a:off x="8376924" y="5222510"/>
                <a:ext cx="3281676" cy="911592"/>
              </a:xfrm>
              <a:prstGeom prst="rect">
                <a:avLst/>
              </a:prstGeom>
              <a:noFill/>
            </p:spPr>
            <p:txBody>
              <a:bodyPr wrap="square" rtlCol="0" anchor="t" anchorCtr="0">
                <a:normAutofit/>
              </a:bodyPr>
              <a:lstStyle/>
              <a:p>
                <a:pPr>
                  <a:lnSpc>
                    <a:spcPct val="120000"/>
                  </a:lnSpc>
                </a:pPr>
                <a:r>
                  <a:rPr lang="zh-CN" altLang="en-US" sz="1200" dirty="0">
                    <a:cs typeface="+mn-ea"/>
                    <a:sym typeface="+mn-lt"/>
                  </a:rPr>
                  <a:t>展示分布式入侵检测系统在大型网络环境中的实际应用案例，探讨其在企业级和云计算场景下的优势与局限性。</a:t>
                </a:r>
                <a:endParaRPr lang="en-US" dirty="0"/>
              </a:p>
            </p:txBody>
          </p:sp>
          <p:sp>
            <p:nvSpPr>
              <p:cNvPr id="19" name="Bullet6">
                <a:extLst>
                  <a:ext uri="{FF2B5EF4-FFF2-40B4-BE49-F238E27FC236}">
                    <a16:creationId xmlns:a16="http://schemas.microsoft.com/office/drawing/2014/main" id="{593D6DD1-C02B-8922-2152-A18106727FF6}"/>
                  </a:ext>
                </a:extLst>
              </p:cNvPr>
              <p:cNvSpPr txBox="1">
                <a:spLocks/>
              </p:cNvSpPr>
              <p:nvPr/>
            </p:nvSpPr>
            <p:spPr>
              <a:xfrm>
                <a:off x="8376924" y="4841089"/>
                <a:ext cx="3281676" cy="381421"/>
              </a:xfrm>
              <a:prstGeom prst="rect">
                <a:avLst/>
              </a:prstGeom>
              <a:noFill/>
            </p:spPr>
            <p:txBody>
              <a:bodyPr wrap="square" rtlCol="0" anchor="b" anchorCtr="0">
                <a:normAutofit/>
              </a:bodyPr>
              <a:lstStyle/>
              <a:p>
                <a:r>
                  <a:rPr lang="zh-CN" altLang="en-US" b="1" dirty="0">
                    <a:cs typeface="+mn-ea"/>
                    <a:sym typeface="+mn-lt"/>
                  </a:rPr>
                  <a:t>典型应用场景</a:t>
                </a:r>
                <a:endParaRPr lang="en-US" dirty="0"/>
              </a:p>
            </p:txBody>
          </p:sp>
        </p:grpSp>
        <p:sp>
          <p:nvSpPr>
            <p:cNvPr id="10" name="Title">
              <a:extLst>
                <a:ext uri="{FF2B5EF4-FFF2-40B4-BE49-F238E27FC236}">
                  <a16:creationId xmlns:a16="http://schemas.microsoft.com/office/drawing/2014/main" id="{A9F99F91-7E9C-9782-9896-85349CB530F0}"/>
                </a:ext>
              </a:extLst>
            </p:cNvPr>
            <p:cNvSpPr txBox="1"/>
            <p:nvPr/>
          </p:nvSpPr>
          <p:spPr>
            <a:xfrm>
              <a:off x="851427" y="1100231"/>
              <a:ext cx="10858500" cy="533400"/>
            </a:xfrm>
            <a:prstGeom prst="rect">
              <a:avLst/>
            </a:prstGeom>
            <a:noFill/>
            <a:ln>
              <a:noFill/>
            </a:ln>
          </p:spPr>
          <p:txBody>
            <a:bodyPr wrap="square" lIns="91440" tIns="45720" rIns="91440" bIns="45720" anchor="ctr" anchorCtr="0">
              <a:normAutofit/>
            </a:bodyPr>
            <a:lstStyle/>
            <a:p>
              <a:pPr>
                <a:buSzPct val="25000"/>
              </a:pPr>
              <a:r>
                <a:rPr lang="zh-CN" altLang="en-US" sz="2400" b="1" dirty="0">
                  <a:cs typeface="+mn-ea"/>
                  <a:sym typeface="+mn-lt"/>
                </a:rPr>
                <a:t>探讨分布式入侵检测系统的设计理念与实现方式</a:t>
              </a:r>
              <a:endParaRPr lang="en-US" dirty="0"/>
            </a:p>
          </p:txBody>
        </p:sp>
        <p:cxnSp>
          <p:nvCxnSpPr>
            <p:cNvPr id="11" name="Line 58">
              <a:extLst>
                <a:ext uri="{FF2B5EF4-FFF2-40B4-BE49-F238E27FC236}">
                  <a16:creationId xmlns:a16="http://schemas.microsoft.com/office/drawing/2014/main" id="{319A7AB0-E22A-0AF2-E943-B52A5261A965}"/>
                </a:ext>
              </a:extLst>
            </p:cNvPr>
            <p:cNvCxnSpPr>
              <a:cxnSpLocks/>
            </p:cNvCxnSpPr>
            <p:nvPr/>
          </p:nvCxnSpPr>
          <p:spPr>
            <a:xfrm>
              <a:off x="2636162" y="3144248"/>
              <a:ext cx="3360405" cy="0"/>
            </a:xfrm>
            <a:prstGeom prst="line">
              <a:avLst/>
            </a:prstGeom>
            <a:ln w="6350">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 name="Line 58">
              <a:extLst>
                <a:ext uri="{FF2B5EF4-FFF2-40B4-BE49-F238E27FC236}">
                  <a16:creationId xmlns:a16="http://schemas.microsoft.com/office/drawing/2014/main" id="{F0062BF6-049D-13F8-784E-4B835B1EA797}"/>
                </a:ext>
              </a:extLst>
            </p:cNvPr>
            <p:cNvCxnSpPr>
              <a:cxnSpLocks/>
            </p:cNvCxnSpPr>
            <p:nvPr/>
          </p:nvCxnSpPr>
          <p:spPr>
            <a:xfrm>
              <a:off x="2636162" y="4643073"/>
              <a:ext cx="3360405" cy="0"/>
            </a:xfrm>
            <a:prstGeom prst="line">
              <a:avLst/>
            </a:prstGeom>
            <a:ln w="6350">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 name="Line 58">
              <a:extLst>
                <a:ext uri="{FF2B5EF4-FFF2-40B4-BE49-F238E27FC236}">
                  <a16:creationId xmlns:a16="http://schemas.microsoft.com/office/drawing/2014/main" id="{299304C0-3756-D76F-0167-9CEB8D3878A8}"/>
                </a:ext>
              </a:extLst>
            </p:cNvPr>
            <p:cNvCxnSpPr>
              <a:cxnSpLocks/>
            </p:cNvCxnSpPr>
            <p:nvPr/>
          </p:nvCxnSpPr>
          <p:spPr>
            <a:xfrm>
              <a:off x="2636162" y="6134101"/>
              <a:ext cx="3360405" cy="0"/>
            </a:xfrm>
            <a:prstGeom prst="line">
              <a:avLst/>
            </a:prstGeom>
            <a:ln w="6350">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cxnSp>
          <p:nvCxnSpPr>
            <p:cNvPr id="14" name="Line 58">
              <a:extLst>
                <a:ext uri="{FF2B5EF4-FFF2-40B4-BE49-F238E27FC236}">
                  <a16:creationId xmlns:a16="http://schemas.microsoft.com/office/drawing/2014/main" id="{60EED413-7588-9A17-787D-4CA4169B4B8E}"/>
                </a:ext>
              </a:extLst>
            </p:cNvPr>
            <p:cNvCxnSpPr>
              <a:cxnSpLocks/>
            </p:cNvCxnSpPr>
            <p:nvPr/>
          </p:nvCxnSpPr>
          <p:spPr>
            <a:xfrm>
              <a:off x="8158494" y="3144248"/>
              <a:ext cx="3360405" cy="0"/>
            </a:xfrm>
            <a:prstGeom prst="line">
              <a:avLst/>
            </a:prstGeom>
            <a:ln w="6350">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cxnSp>
          <p:nvCxnSpPr>
            <p:cNvPr id="15" name="Line 58">
              <a:extLst>
                <a:ext uri="{FF2B5EF4-FFF2-40B4-BE49-F238E27FC236}">
                  <a16:creationId xmlns:a16="http://schemas.microsoft.com/office/drawing/2014/main" id="{69B45860-E17A-BF2A-52FB-007876625776}"/>
                </a:ext>
              </a:extLst>
            </p:cNvPr>
            <p:cNvCxnSpPr>
              <a:cxnSpLocks/>
            </p:cNvCxnSpPr>
            <p:nvPr/>
          </p:nvCxnSpPr>
          <p:spPr>
            <a:xfrm>
              <a:off x="8158494" y="4643073"/>
              <a:ext cx="3360405" cy="0"/>
            </a:xfrm>
            <a:prstGeom prst="line">
              <a:avLst/>
            </a:prstGeom>
            <a:ln w="6350">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cxnSp>
          <p:nvCxnSpPr>
            <p:cNvPr id="16" name="Line 58">
              <a:extLst>
                <a:ext uri="{FF2B5EF4-FFF2-40B4-BE49-F238E27FC236}">
                  <a16:creationId xmlns:a16="http://schemas.microsoft.com/office/drawing/2014/main" id="{73FAAB20-5FA1-2503-A823-5994D32CA147}"/>
                </a:ext>
              </a:extLst>
            </p:cNvPr>
            <p:cNvCxnSpPr>
              <a:cxnSpLocks/>
            </p:cNvCxnSpPr>
            <p:nvPr/>
          </p:nvCxnSpPr>
          <p:spPr>
            <a:xfrm>
              <a:off x="8158494" y="6134101"/>
              <a:ext cx="3360405" cy="0"/>
            </a:xfrm>
            <a:prstGeom prst="line">
              <a:avLst/>
            </a:prstGeom>
            <a:ln w="6350">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4293880"/>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9"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sp>
        <p:nvSpPr>
          <p:cNvPr id="2" name="标题 1"/>
          <p:cNvSpPr txBox="1">
            <a:spLocks/>
          </p:cNvSpPr>
          <p:nvPr/>
        </p:nvSpPr>
        <p:spPr>
          <a:xfrm>
            <a:off x="194733" y="134476"/>
            <a:ext cx="10858500" cy="900112"/>
          </a:xfrm>
          <a:prstGeom prst="rect">
            <a:avLst/>
          </a:prstGeom>
        </p:spPr>
        <p:txBody>
          <a:bodyPr/>
          <a:lst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a:lstStyle>
          <a:p>
            <a:r>
              <a:rPr lang="zh-CN" altLang="en-US" dirty="0" smtClean="0"/>
              <a:t>异常检测与误用检测</a:t>
            </a:r>
            <a:endParaRPr lang="zh-CN" altLang="en-US" dirty="0"/>
          </a:p>
        </p:txBody>
      </p:sp>
      <p:grpSp>
        <p:nvGrpSpPr>
          <p:cNvPr id="3" name="45876620-9774-4788-a46b-d64296e1e950.source.6.zh-Hans.pptx">
            <a:extLst>
              <a:ext uri="{FF2B5EF4-FFF2-40B4-BE49-F238E27FC236}">
                <a16:creationId xmlns:a16="http://schemas.microsoft.com/office/drawing/2014/main" id="{89330FEB-98D4-1C1A-DC2B-35CFB6D00B50}"/>
              </a:ext>
            </a:extLst>
          </p:cNvPr>
          <p:cNvGrpSpPr/>
          <p:nvPr/>
        </p:nvGrpSpPr>
        <p:grpSpPr>
          <a:xfrm>
            <a:off x="0" y="770053"/>
            <a:ext cx="9144000" cy="5169313"/>
            <a:chOff x="660400" y="1046566"/>
            <a:chExt cx="10949748" cy="5087534"/>
          </a:xfrm>
        </p:grpSpPr>
        <p:sp>
          <p:nvSpPr>
            <p:cNvPr id="4" name="PictureMisc1">
              <a:extLst>
                <a:ext uri="{FF2B5EF4-FFF2-40B4-BE49-F238E27FC236}">
                  <a16:creationId xmlns:a16="http://schemas.microsoft.com/office/drawing/2014/main" id="{E325DD1D-9B68-5BBE-8503-29719D675E15}"/>
                </a:ext>
              </a:extLst>
            </p:cNvPr>
            <p:cNvSpPr/>
            <p:nvPr/>
          </p:nvSpPr>
          <p:spPr>
            <a:xfrm>
              <a:off x="660400" y="1765300"/>
              <a:ext cx="2578719" cy="4368800"/>
            </a:xfrm>
            <a:prstGeom prst="rect">
              <a:avLst/>
            </a:prstGeom>
            <a:blipFill>
              <a:blip r:embed="rId3"/>
              <a:stretch>
                <a:fillRect l="-55885" r="-55885"/>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chemeClr val="tx1"/>
                </a:solidFill>
                <a:cs typeface="+mn-ea"/>
                <a:sym typeface="+mn-lt"/>
              </a:endParaRPr>
            </a:p>
          </p:txBody>
        </p:sp>
        <p:sp>
          <p:nvSpPr>
            <p:cNvPr id="5" name="ïSļiḋe">
              <a:extLst>
                <a:ext uri="{FF2B5EF4-FFF2-40B4-BE49-F238E27FC236}">
                  <a16:creationId xmlns:a16="http://schemas.microsoft.com/office/drawing/2014/main" id="{B81D9DA6-6504-10AA-C4AF-A6CEE69C65B7}"/>
                </a:ext>
              </a:extLst>
            </p:cNvPr>
            <p:cNvSpPr/>
            <p:nvPr/>
          </p:nvSpPr>
          <p:spPr>
            <a:xfrm rot="5400000">
              <a:off x="3136156" y="1764986"/>
              <a:ext cx="205924" cy="492731"/>
            </a:xfrm>
            <a:prstGeom prst="rect">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1400" b="1" dirty="0">
                <a:solidFill>
                  <a:schemeClr val="tx1"/>
                </a:solidFill>
                <a:cs typeface="+mn-ea"/>
                <a:sym typeface="+mn-lt"/>
              </a:endParaRPr>
            </a:p>
          </p:txBody>
        </p:sp>
        <p:sp>
          <p:nvSpPr>
            <p:cNvPr id="6" name="Title">
              <a:extLst>
                <a:ext uri="{FF2B5EF4-FFF2-40B4-BE49-F238E27FC236}">
                  <a16:creationId xmlns:a16="http://schemas.microsoft.com/office/drawing/2014/main" id="{4FBFABA2-BE17-FB0A-741C-4551916D762E}"/>
                </a:ext>
              </a:extLst>
            </p:cNvPr>
            <p:cNvSpPr txBox="1"/>
            <p:nvPr/>
          </p:nvSpPr>
          <p:spPr>
            <a:xfrm>
              <a:off x="751648" y="1046566"/>
              <a:ext cx="10858500" cy="520700"/>
            </a:xfrm>
            <a:prstGeom prst="rect">
              <a:avLst/>
            </a:prstGeom>
            <a:noFill/>
          </p:spPr>
          <p:txBody>
            <a:bodyPr vert="horz" wrap="square" rtlCol="0" anchor="ctr" anchorCtr="0">
              <a:normAutofit/>
            </a:bodyPr>
            <a:lstStyle/>
            <a:p>
              <a:r>
                <a:rPr lang="zh-CN" altLang="en-US" sz="2400" b="1" dirty="0">
                  <a:cs typeface="+mn-ea"/>
                  <a:sym typeface="+mn-lt"/>
                </a:rPr>
                <a:t>对比异常检测和误用检测两种主流技术的异同点</a:t>
              </a:r>
              <a:endParaRPr lang="en-US" dirty="0"/>
            </a:p>
          </p:txBody>
        </p:sp>
        <p:grpSp>
          <p:nvGrpSpPr>
            <p:cNvPr id="7" name="组合 6">
              <a:extLst>
                <a:ext uri="{FF2B5EF4-FFF2-40B4-BE49-F238E27FC236}">
                  <a16:creationId xmlns:a16="http://schemas.microsoft.com/office/drawing/2014/main" id="{018817FC-90B8-ABF3-DAD7-9E15799D7589}"/>
                </a:ext>
              </a:extLst>
            </p:cNvPr>
            <p:cNvGrpSpPr/>
            <p:nvPr/>
          </p:nvGrpSpPr>
          <p:grpSpPr>
            <a:xfrm>
              <a:off x="3560101" y="1926903"/>
              <a:ext cx="3815061" cy="1336554"/>
              <a:chOff x="3560101" y="1926903"/>
              <a:chExt cx="3815061" cy="1336554"/>
            </a:xfrm>
          </p:grpSpPr>
          <p:sp>
            <p:nvSpPr>
              <p:cNvPr id="23" name="Bullet1">
                <a:extLst>
                  <a:ext uri="{FF2B5EF4-FFF2-40B4-BE49-F238E27FC236}">
                    <a16:creationId xmlns:a16="http://schemas.microsoft.com/office/drawing/2014/main" id="{334354FC-EF11-F6C4-7DA4-E6D138580DBE}"/>
                  </a:ext>
                </a:extLst>
              </p:cNvPr>
              <p:cNvSpPr txBox="1"/>
              <p:nvPr/>
            </p:nvSpPr>
            <p:spPr>
              <a:xfrm>
                <a:off x="3560101" y="1926903"/>
                <a:ext cx="3815061" cy="424868"/>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buSzPct val="25000"/>
                </a:pPr>
                <a:r>
                  <a:rPr lang="zh-CN" altLang="en-US" b="1" dirty="0">
                    <a:cs typeface="+mn-ea"/>
                    <a:sym typeface="+mn-lt"/>
                  </a:rPr>
                  <a:t>异常检测定义</a:t>
                </a:r>
                <a:endParaRPr lang="en-US" dirty="0"/>
              </a:p>
            </p:txBody>
          </p:sp>
          <p:sp>
            <p:nvSpPr>
              <p:cNvPr id="24" name="Text1">
                <a:extLst>
                  <a:ext uri="{FF2B5EF4-FFF2-40B4-BE49-F238E27FC236}">
                    <a16:creationId xmlns:a16="http://schemas.microsoft.com/office/drawing/2014/main" id="{C2CC9C5E-344A-4A01-A0D5-0A0AFAB811C2}"/>
                  </a:ext>
                </a:extLst>
              </p:cNvPr>
              <p:cNvSpPr/>
              <p:nvPr/>
            </p:nvSpPr>
            <p:spPr>
              <a:xfrm flipH="1">
                <a:off x="3560101" y="2351771"/>
                <a:ext cx="3815055" cy="911686"/>
              </a:xfrm>
              <a:prstGeom prst="rect">
                <a:avLst/>
              </a:prstGeom>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kumimoji="1" lang="zh-CN" altLang="en-US" sz="1200" dirty="0">
                    <a:solidFill>
                      <a:schemeClr val="tx1"/>
                    </a:solidFill>
                    <a:cs typeface="+mn-ea"/>
                    <a:sym typeface="+mn-lt"/>
                  </a:rPr>
                  <a:t>异常检测通过分析系统行为，识别与正常模式的偏差，适合未知攻击检测，但可能产生较高误报率。</a:t>
                </a:r>
                <a:endParaRPr lang="en-US" dirty="0"/>
              </a:p>
            </p:txBody>
          </p:sp>
        </p:grpSp>
        <p:grpSp>
          <p:nvGrpSpPr>
            <p:cNvPr id="8" name="组合 7">
              <a:extLst>
                <a:ext uri="{FF2B5EF4-FFF2-40B4-BE49-F238E27FC236}">
                  <a16:creationId xmlns:a16="http://schemas.microsoft.com/office/drawing/2014/main" id="{C96D065C-EE59-480C-CFFA-888C2DB1DA5D}"/>
                </a:ext>
              </a:extLst>
            </p:cNvPr>
            <p:cNvGrpSpPr/>
            <p:nvPr/>
          </p:nvGrpSpPr>
          <p:grpSpPr>
            <a:xfrm>
              <a:off x="7703838" y="1926903"/>
              <a:ext cx="3815061" cy="1336554"/>
              <a:chOff x="7703838" y="1926903"/>
              <a:chExt cx="3815061" cy="1336554"/>
            </a:xfrm>
          </p:grpSpPr>
          <p:sp>
            <p:nvSpPr>
              <p:cNvPr id="21" name="Bullet2">
                <a:extLst>
                  <a:ext uri="{FF2B5EF4-FFF2-40B4-BE49-F238E27FC236}">
                    <a16:creationId xmlns:a16="http://schemas.microsoft.com/office/drawing/2014/main" id="{1C674EFA-B0EF-552C-7221-8FF44818DB0F}"/>
                  </a:ext>
                </a:extLst>
              </p:cNvPr>
              <p:cNvSpPr txBox="1"/>
              <p:nvPr/>
            </p:nvSpPr>
            <p:spPr>
              <a:xfrm>
                <a:off x="7703838" y="1926903"/>
                <a:ext cx="3815061" cy="424868"/>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buSzPct val="25000"/>
                </a:pPr>
                <a:r>
                  <a:rPr lang="zh-CN" altLang="en-US" b="1" dirty="0">
                    <a:cs typeface="+mn-ea"/>
                    <a:sym typeface="+mn-lt"/>
                  </a:rPr>
                  <a:t>误用检测定义</a:t>
                </a:r>
                <a:endParaRPr lang="en-US" dirty="0"/>
              </a:p>
            </p:txBody>
          </p:sp>
          <p:sp>
            <p:nvSpPr>
              <p:cNvPr id="22" name="Text2">
                <a:extLst>
                  <a:ext uri="{FF2B5EF4-FFF2-40B4-BE49-F238E27FC236}">
                    <a16:creationId xmlns:a16="http://schemas.microsoft.com/office/drawing/2014/main" id="{C31A24B0-C735-DE1D-886D-A779142D9B33}"/>
                  </a:ext>
                </a:extLst>
              </p:cNvPr>
              <p:cNvSpPr/>
              <p:nvPr/>
            </p:nvSpPr>
            <p:spPr>
              <a:xfrm flipH="1">
                <a:off x="7703838" y="2351771"/>
                <a:ext cx="3815055" cy="911686"/>
              </a:xfrm>
              <a:prstGeom prst="rect">
                <a:avLst/>
              </a:prstGeom>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kumimoji="1" lang="zh-CN" altLang="en-US" sz="1200" dirty="0">
                    <a:solidFill>
                      <a:schemeClr val="tx1"/>
                    </a:solidFill>
                    <a:cs typeface="+mn-ea"/>
                    <a:sym typeface="+mn-lt"/>
                  </a:rPr>
                  <a:t>误用检测基于已知攻击特征匹配，能有效识别特定威胁，但对新型攻击的检测能力有限。</a:t>
                </a:r>
                <a:endParaRPr lang="en-US" dirty="0"/>
              </a:p>
            </p:txBody>
          </p:sp>
        </p:grpSp>
        <p:grpSp>
          <p:nvGrpSpPr>
            <p:cNvPr id="9" name="组合 8">
              <a:extLst>
                <a:ext uri="{FF2B5EF4-FFF2-40B4-BE49-F238E27FC236}">
                  <a16:creationId xmlns:a16="http://schemas.microsoft.com/office/drawing/2014/main" id="{E54748B7-082F-E78A-5D12-61E9261D5389}"/>
                </a:ext>
              </a:extLst>
            </p:cNvPr>
            <p:cNvGrpSpPr/>
            <p:nvPr/>
          </p:nvGrpSpPr>
          <p:grpSpPr>
            <a:xfrm>
              <a:off x="3560101" y="3281141"/>
              <a:ext cx="3815061" cy="1336554"/>
              <a:chOff x="3560101" y="3281141"/>
              <a:chExt cx="3815061" cy="1336554"/>
            </a:xfrm>
          </p:grpSpPr>
          <p:sp>
            <p:nvSpPr>
              <p:cNvPr id="19" name="Bullet3">
                <a:extLst>
                  <a:ext uri="{FF2B5EF4-FFF2-40B4-BE49-F238E27FC236}">
                    <a16:creationId xmlns:a16="http://schemas.microsoft.com/office/drawing/2014/main" id="{C248E21F-71BD-9599-26E8-C8E64E444553}"/>
                  </a:ext>
                </a:extLst>
              </p:cNvPr>
              <p:cNvSpPr txBox="1"/>
              <p:nvPr/>
            </p:nvSpPr>
            <p:spPr>
              <a:xfrm>
                <a:off x="3560101" y="3281141"/>
                <a:ext cx="3815061" cy="424868"/>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buSzPct val="25000"/>
                </a:pPr>
                <a:r>
                  <a:rPr lang="zh-CN" altLang="en-US" b="1" dirty="0">
                    <a:cs typeface="+mn-ea"/>
                    <a:sym typeface="+mn-lt"/>
                  </a:rPr>
                  <a:t>检测精度对比</a:t>
                </a:r>
                <a:endParaRPr lang="en-US" dirty="0"/>
              </a:p>
            </p:txBody>
          </p:sp>
          <p:sp>
            <p:nvSpPr>
              <p:cNvPr id="20" name="Text3">
                <a:extLst>
                  <a:ext uri="{FF2B5EF4-FFF2-40B4-BE49-F238E27FC236}">
                    <a16:creationId xmlns:a16="http://schemas.microsoft.com/office/drawing/2014/main" id="{4D55E1EC-D928-5AE4-1CA8-42EE74323E5C}"/>
                  </a:ext>
                </a:extLst>
              </p:cNvPr>
              <p:cNvSpPr/>
              <p:nvPr/>
            </p:nvSpPr>
            <p:spPr>
              <a:xfrm flipH="1">
                <a:off x="3560101" y="3706009"/>
                <a:ext cx="3815055" cy="911686"/>
              </a:xfrm>
              <a:prstGeom prst="rect">
                <a:avLst/>
              </a:prstGeom>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kumimoji="1" lang="zh-CN" altLang="en-US" sz="1200" dirty="0">
                    <a:solidFill>
                      <a:schemeClr val="tx1"/>
                    </a:solidFill>
                    <a:cs typeface="+mn-ea"/>
                    <a:sym typeface="+mn-lt"/>
                  </a:rPr>
                  <a:t>异常检测覆盖范围广但易误报，误用检测精确度高但依赖更新特征库，两者各有优劣。</a:t>
                </a:r>
                <a:endParaRPr lang="en-US" dirty="0"/>
              </a:p>
            </p:txBody>
          </p:sp>
        </p:grpSp>
        <p:grpSp>
          <p:nvGrpSpPr>
            <p:cNvPr id="10" name="组合 9">
              <a:extLst>
                <a:ext uri="{FF2B5EF4-FFF2-40B4-BE49-F238E27FC236}">
                  <a16:creationId xmlns:a16="http://schemas.microsoft.com/office/drawing/2014/main" id="{54CCA88C-F61D-7C4C-D06B-1A1592EFFC95}"/>
                </a:ext>
              </a:extLst>
            </p:cNvPr>
            <p:cNvGrpSpPr/>
            <p:nvPr/>
          </p:nvGrpSpPr>
          <p:grpSpPr>
            <a:xfrm>
              <a:off x="7703838" y="3281141"/>
              <a:ext cx="3815061" cy="1336554"/>
              <a:chOff x="7703838" y="3281141"/>
              <a:chExt cx="3815061" cy="1336554"/>
            </a:xfrm>
          </p:grpSpPr>
          <p:sp>
            <p:nvSpPr>
              <p:cNvPr id="17" name="Bullet4">
                <a:extLst>
                  <a:ext uri="{FF2B5EF4-FFF2-40B4-BE49-F238E27FC236}">
                    <a16:creationId xmlns:a16="http://schemas.microsoft.com/office/drawing/2014/main" id="{7592486F-7500-6FA2-A44C-CC71E0C976FB}"/>
                  </a:ext>
                </a:extLst>
              </p:cNvPr>
              <p:cNvSpPr txBox="1"/>
              <p:nvPr/>
            </p:nvSpPr>
            <p:spPr>
              <a:xfrm>
                <a:off x="7703838" y="3281141"/>
                <a:ext cx="3815061" cy="424868"/>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buSzPct val="25000"/>
                </a:pPr>
                <a:r>
                  <a:rPr lang="zh-CN" altLang="en-US" b="1" dirty="0">
                    <a:cs typeface="+mn-ea"/>
                    <a:sym typeface="+mn-lt"/>
                  </a:rPr>
                  <a:t>实时性分析</a:t>
                </a:r>
                <a:endParaRPr lang="en-US" dirty="0"/>
              </a:p>
            </p:txBody>
          </p:sp>
          <p:sp>
            <p:nvSpPr>
              <p:cNvPr id="18" name="Text4">
                <a:extLst>
                  <a:ext uri="{FF2B5EF4-FFF2-40B4-BE49-F238E27FC236}">
                    <a16:creationId xmlns:a16="http://schemas.microsoft.com/office/drawing/2014/main" id="{38AB29BF-2740-729D-D341-BE80B555B77F}"/>
                  </a:ext>
                </a:extLst>
              </p:cNvPr>
              <p:cNvSpPr/>
              <p:nvPr/>
            </p:nvSpPr>
            <p:spPr>
              <a:xfrm flipH="1">
                <a:off x="7703838" y="3706009"/>
                <a:ext cx="3815055" cy="911686"/>
              </a:xfrm>
              <a:prstGeom prst="rect">
                <a:avLst/>
              </a:prstGeom>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kumimoji="1" lang="zh-CN" altLang="en-US" sz="1200" dirty="0">
                    <a:solidFill>
                      <a:schemeClr val="tx1"/>
                    </a:solidFill>
                    <a:cs typeface="+mn-ea"/>
                    <a:sym typeface="+mn-lt"/>
                  </a:rPr>
                  <a:t>异常检测需大量计算资源，实时性较弱；误用检测依赖规则匹配，通常具备更高的实时性能。</a:t>
                </a:r>
                <a:endParaRPr lang="en-US" dirty="0"/>
              </a:p>
            </p:txBody>
          </p:sp>
        </p:grpSp>
        <p:grpSp>
          <p:nvGrpSpPr>
            <p:cNvPr id="11" name="组合 10">
              <a:extLst>
                <a:ext uri="{FF2B5EF4-FFF2-40B4-BE49-F238E27FC236}">
                  <a16:creationId xmlns:a16="http://schemas.microsoft.com/office/drawing/2014/main" id="{E901627B-7C62-F8E5-7E5D-488C9AEAF004}"/>
                </a:ext>
              </a:extLst>
            </p:cNvPr>
            <p:cNvGrpSpPr/>
            <p:nvPr/>
          </p:nvGrpSpPr>
          <p:grpSpPr>
            <a:xfrm>
              <a:off x="3560101" y="4797546"/>
              <a:ext cx="3815061" cy="1336554"/>
              <a:chOff x="3560101" y="4797546"/>
              <a:chExt cx="3815061" cy="1336554"/>
            </a:xfrm>
          </p:grpSpPr>
          <p:sp>
            <p:nvSpPr>
              <p:cNvPr id="15" name="Bullet5">
                <a:extLst>
                  <a:ext uri="{FF2B5EF4-FFF2-40B4-BE49-F238E27FC236}">
                    <a16:creationId xmlns:a16="http://schemas.microsoft.com/office/drawing/2014/main" id="{99BDABB0-606E-92A0-D531-566A7E71A0E9}"/>
                  </a:ext>
                </a:extLst>
              </p:cNvPr>
              <p:cNvSpPr txBox="1"/>
              <p:nvPr/>
            </p:nvSpPr>
            <p:spPr>
              <a:xfrm>
                <a:off x="3560101" y="4797546"/>
                <a:ext cx="3815061" cy="424868"/>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buSzPct val="25000"/>
                </a:pPr>
                <a:r>
                  <a:rPr lang="zh-CN" altLang="en-US" b="1" dirty="0">
                    <a:cs typeface="+mn-ea"/>
                    <a:sym typeface="+mn-lt"/>
                  </a:rPr>
                  <a:t>应用场景差异</a:t>
                </a:r>
                <a:endParaRPr lang="en-US" dirty="0"/>
              </a:p>
            </p:txBody>
          </p:sp>
          <p:sp>
            <p:nvSpPr>
              <p:cNvPr id="16" name="Text5">
                <a:extLst>
                  <a:ext uri="{FF2B5EF4-FFF2-40B4-BE49-F238E27FC236}">
                    <a16:creationId xmlns:a16="http://schemas.microsoft.com/office/drawing/2014/main" id="{E6BFB4D2-1CC7-E81D-1938-C20E79BFC869}"/>
                  </a:ext>
                </a:extLst>
              </p:cNvPr>
              <p:cNvSpPr/>
              <p:nvPr/>
            </p:nvSpPr>
            <p:spPr>
              <a:xfrm flipH="1">
                <a:off x="3560101" y="5222414"/>
                <a:ext cx="3815055" cy="911686"/>
              </a:xfrm>
              <a:prstGeom prst="rect">
                <a:avLst/>
              </a:prstGeom>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kumimoji="1" lang="zh-CN" altLang="en-US" sz="1200" dirty="0">
                    <a:solidFill>
                      <a:schemeClr val="tx1"/>
                    </a:solidFill>
                    <a:cs typeface="+mn-ea"/>
                    <a:sym typeface="+mn-lt"/>
                  </a:rPr>
                  <a:t>异常检测适用于未知威胁防护，误用检测适合应对已知漏洞利用，具体选择取决于实际需求。</a:t>
                </a:r>
                <a:endParaRPr lang="en-US" dirty="0"/>
              </a:p>
            </p:txBody>
          </p:sp>
        </p:grpSp>
        <p:grpSp>
          <p:nvGrpSpPr>
            <p:cNvPr id="12" name="组合 11">
              <a:extLst>
                <a:ext uri="{FF2B5EF4-FFF2-40B4-BE49-F238E27FC236}">
                  <a16:creationId xmlns:a16="http://schemas.microsoft.com/office/drawing/2014/main" id="{1E1700C5-8AE3-3D27-F6AE-55B14309256B}"/>
                </a:ext>
              </a:extLst>
            </p:cNvPr>
            <p:cNvGrpSpPr/>
            <p:nvPr/>
          </p:nvGrpSpPr>
          <p:grpSpPr>
            <a:xfrm>
              <a:off x="7703838" y="4797546"/>
              <a:ext cx="3815061" cy="1336554"/>
              <a:chOff x="7703838" y="4797546"/>
              <a:chExt cx="3815061" cy="1336554"/>
            </a:xfrm>
          </p:grpSpPr>
          <p:sp>
            <p:nvSpPr>
              <p:cNvPr id="13" name="Bullet6">
                <a:extLst>
                  <a:ext uri="{FF2B5EF4-FFF2-40B4-BE49-F238E27FC236}">
                    <a16:creationId xmlns:a16="http://schemas.microsoft.com/office/drawing/2014/main" id="{36C4FC73-FB93-F4E1-B857-DA424EF8C274}"/>
                  </a:ext>
                </a:extLst>
              </p:cNvPr>
              <p:cNvSpPr txBox="1"/>
              <p:nvPr/>
            </p:nvSpPr>
            <p:spPr>
              <a:xfrm>
                <a:off x="7703838" y="4797546"/>
                <a:ext cx="3815061" cy="424868"/>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buSzPct val="25000"/>
                </a:pPr>
                <a:r>
                  <a:rPr lang="zh-CN" altLang="en-US" b="1" dirty="0">
                    <a:cs typeface="+mn-ea"/>
                    <a:sym typeface="+mn-lt"/>
                  </a:rPr>
                  <a:t>技术融合趋势</a:t>
                </a:r>
                <a:endParaRPr lang="en-US" dirty="0"/>
              </a:p>
            </p:txBody>
          </p:sp>
          <p:sp>
            <p:nvSpPr>
              <p:cNvPr id="14" name="Text6">
                <a:extLst>
                  <a:ext uri="{FF2B5EF4-FFF2-40B4-BE49-F238E27FC236}">
                    <a16:creationId xmlns:a16="http://schemas.microsoft.com/office/drawing/2014/main" id="{66B32050-940A-60D0-7ED8-524A9C964552}"/>
                  </a:ext>
                </a:extLst>
              </p:cNvPr>
              <p:cNvSpPr/>
              <p:nvPr/>
            </p:nvSpPr>
            <p:spPr>
              <a:xfrm flipH="1">
                <a:off x="7703838" y="5222414"/>
                <a:ext cx="3815055" cy="911686"/>
              </a:xfrm>
              <a:prstGeom prst="rect">
                <a:avLst/>
              </a:prstGeom>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kumimoji="1" lang="zh-CN" altLang="en-US" sz="1200" dirty="0">
                    <a:solidFill>
                      <a:schemeClr val="tx1"/>
                    </a:solidFill>
                    <a:cs typeface="+mn-ea"/>
                    <a:sym typeface="+mn-lt"/>
                  </a:rPr>
                  <a:t>结合异常和误用检测技术，可弥补单一方法不足，提供更全面的安全防护能力。</a:t>
                </a:r>
                <a:endParaRPr lang="en-US" dirty="0"/>
              </a:p>
            </p:txBody>
          </p:sp>
        </p:grpSp>
      </p:grpSp>
    </p:spTree>
    <p:extLst>
      <p:ext uri="{BB962C8B-B14F-4D97-AF65-F5344CB8AC3E}">
        <p14:creationId xmlns:p14="http://schemas.microsoft.com/office/powerpoint/2010/main" val="3350864807"/>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sp>
        <p:nvSpPr>
          <p:cNvPr id="2" name="标题 1"/>
          <p:cNvSpPr txBox="1">
            <a:spLocks/>
          </p:cNvSpPr>
          <p:nvPr/>
        </p:nvSpPr>
        <p:spPr>
          <a:xfrm>
            <a:off x="186265" y="171932"/>
            <a:ext cx="10841567" cy="662578"/>
          </a:xfrm>
          <a:prstGeom prst="rect">
            <a:avLst/>
          </a:prstGeom>
        </p:spPr>
        <p:txBody>
          <a:bodyPr/>
          <a:lst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a:lstStyle>
          <a:p>
            <a:r>
              <a:rPr lang="zh-CN" altLang="en-US" dirty="0" smtClean="0"/>
              <a:t>新兴入侵检测技术</a:t>
            </a:r>
            <a:endParaRPr lang="zh-CN" altLang="en-US" dirty="0"/>
          </a:p>
        </p:txBody>
      </p:sp>
      <p:grpSp>
        <p:nvGrpSpPr>
          <p:cNvPr id="3" name="ebbb351f-9fcb-4fa5-8136-5dcb6462bc27.source.3.zh-Hans.pptx">
            <a:extLst>
              <a:ext uri="{FF2B5EF4-FFF2-40B4-BE49-F238E27FC236}">
                <a16:creationId xmlns:a16="http://schemas.microsoft.com/office/drawing/2014/main" id="{F51566E6-D2A5-9ADE-C201-1CEA3C8F5F20}"/>
              </a:ext>
            </a:extLst>
          </p:cNvPr>
          <p:cNvGrpSpPr/>
          <p:nvPr/>
        </p:nvGrpSpPr>
        <p:grpSpPr>
          <a:xfrm>
            <a:off x="0" y="694267"/>
            <a:ext cx="9144000" cy="5579533"/>
            <a:chOff x="660400" y="1130300"/>
            <a:chExt cx="10858500" cy="4897522"/>
          </a:xfrm>
        </p:grpSpPr>
        <p:sp>
          <p:nvSpPr>
            <p:cNvPr id="4" name="PictureMisc1">
              <a:extLst>
                <a:ext uri="{FF2B5EF4-FFF2-40B4-BE49-F238E27FC236}">
                  <a16:creationId xmlns:a16="http://schemas.microsoft.com/office/drawing/2014/main" id="{0C5E97DD-8EC7-63A7-172E-BE94FA5AC895}"/>
                </a:ext>
              </a:extLst>
            </p:cNvPr>
            <p:cNvSpPr>
              <a:spLocks/>
            </p:cNvSpPr>
            <p:nvPr/>
          </p:nvSpPr>
          <p:spPr>
            <a:xfrm>
              <a:off x="660400" y="1130300"/>
              <a:ext cx="10858500" cy="1443933"/>
            </a:xfrm>
            <a:prstGeom prst="roundRect">
              <a:avLst>
                <a:gd name="adj" fmla="val 12313"/>
              </a:avLst>
            </a:prstGeom>
            <a:blipFill>
              <a:blip r:embed="rId3"/>
              <a:srcRect/>
              <a:stretch>
                <a:fillRect t="-160727" b="-160727"/>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 name="组合 4">
              <a:extLst>
                <a:ext uri="{FF2B5EF4-FFF2-40B4-BE49-F238E27FC236}">
                  <a16:creationId xmlns:a16="http://schemas.microsoft.com/office/drawing/2014/main" id="{1542318E-BDF5-373F-14AA-B8BA946EC425}"/>
                </a:ext>
              </a:extLst>
            </p:cNvPr>
            <p:cNvGrpSpPr/>
            <p:nvPr/>
          </p:nvGrpSpPr>
          <p:grpSpPr>
            <a:xfrm>
              <a:off x="660400" y="2023165"/>
              <a:ext cx="10858500" cy="4004657"/>
              <a:chOff x="660400" y="2023165"/>
              <a:chExt cx="10858500" cy="4004657"/>
            </a:xfrm>
          </p:grpSpPr>
          <p:sp>
            <p:nvSpPr>
              <p:cNvPr id="6" name="Title">
                <a:extLst>
                  <a:ext uri="{FF2B5EF4-FFF2-40B4-BE49-F238E27FC236}">
                    <a16:creationId xmlns:a16="http://schemas.microsoft.com/office/drawing/2014/main" id="{99795F34-15E1-5815-4C39-0260EC6B68E7}"/>
                  </a:ext>
                </a:extLst>
              </p:cNvPr>
              <p:cNvSpPr txBox="1"/>
              <p:nvPr/>
            </p:nvSpPr>
            <p:spPr>
              <a:xfrm>
                <a:off x="660400" y="2023165"/>
                <a:ext cx="10858499" cy="551069"/>
              </a:xfrm>
              <a:prstGeom prst="round2SameRect">
                <a:avLst>
                  <a:gd name="adj1" fmla="val 0"/>
                  <a:gd name="adj2" fmla="val 31112"/>
                </a:avLst>
              </a:prstGeom>
              <a:solidFill>
                <a:schemeClr val="bg1">
                  <a:alpha val="80000"/>
                </a:schemeClr>
              </a:solidFill>
            </p:spPr>
            <p:txBody>
              <a:bodyPr vert="horz" wrap="square" rtlCol="0" anchor="ctr">
                <a:normAutofit/>
              </a:bodyPr>
              <a:lstStyle/>
              <a:p>
                <a:r>
                  <a:rPr lang="zh-CN" altLang="en-US" sz="2400" b="1" dirty="0"/>
                  <a:t>展望人工智能、机器学习等新技术在入侵检测中的应用</a:t>
                </a:r>
                <a:endParaRPr lang="en-US" dirty="0"/>
              </a:p>
            </p:txBody>
          </p:sp>
          <p:grpSp>
            <p:nvGrpSpPr>
              <p:cNvPr id="7" name="组合 6">
                <a:extLst>
                  <a:ext uri="{FF2B5EF4-FFF2-40B4-BE49-F238E27FC236}">
                    <a16:creationId xmlns:a16="http://schemas.microsoft.com/office/drawing/2014/main" id="{26B38A39-D394-D014-7A0E-757A51A5C9BA}"/>
                  </a:ext>
                </a:extLst>
              </p:cNvPr>
              <p:cNvGrpSpPr/>
              <p:nvPr/>
            </p:nvGrpSpPr>
            <p:grpSpPr>
              <a:xfrm>
                <a:off x="660400" y="2815390"/>
                <a:ext cx="10858500" cy="3212432"/>
                <a:chOff x="660400" y="1562717"/>
                <a:chExt cx="3795450" cy="4424990"/>
              </a:xfrm>
            </p:grpSpPr>
            <p:grpSp>
              <p:nvGrpSpPr>
                <p:cNvPr id="8" name="组合 7">
                  <a:extLst>
                    <a:ext uri="{FF2B5EF4-FFF2-40B4-BE49-F238E27FC236}">
                      <a16:creationId xmlns:a16="http://schemas.microsoft.com/office/drawing/2014/main" id="{6E7F57CE-EBEB-FCAE-75C7-BD447C2B3BE8}"/>
                    </a:ext>
                  </a:extLst>
                </p:cNvPr>
                <p:cNvGrpSpPr>
                  <a:grpSpLocks/>
                </p:cNvGrpSpPr>
                <p:nvPr/>
              </p:nvGrpSpPr>
              <p:grpSpPr>
                <a:xfrm>
                  <a:off x="660400" y="1562717"/>
                  <a:ext cx="3795450" cy="1474382"/>
                  <a:chOff x="797462" y="1634085"/>
                  <a:chExt cx="3220935" cy="1582598"/>
                </a:xfrm>
              </p:grpSpPr>
              <p:sp>
                <p:nvSpPr>
                  <p:cNvPr id="15" name="Bullet1">
                    <a:extLst>
                      <a:ext uri="{FF2B5EF4-FFF2-40B4-BE49-F238E27FC236}">
                        <a16:creationId xmlns:a16="http://schemas.microsoft.com/office/drawing/2014/main" id="{0B98B2D7-51B5-F486-6FBE-314E588B9A13}"/>
                      </a:ext>
                    </a:extLst>
                  </p:cNvPr>
                  <p:cNvSpPr>
                    <a:spLocks/>
                  </p:cNvSpPr>
                  <p:nvPr/>
                </p:nvSpPr>
                <p:spPr>
                  <a:xfrm>
                    <a:off x="797462" y="1634085"/>
                    <a:ext cx="3220935" cy="656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b="1" dirty="0">
                        <a:solidFill>
                          <a:schemeClr val="tx1"/>
                        </a:solidFill>
                        <a:latin typeface="Arial" panose="020B0604020202020204" pitchFamily="34" charset="0"/>
                        <a:ea typeface="微软雅黑" panose="020B0503020204020204" pitchFamily="34" charset="-122"/>
                        <a:sym typeface="Arial" panose="020B0604020202020204" pitchFamily="34" charset="0"/>
                      </a:rPr>
                      <a:t>人工智能在IDS的应用</a:t>
                    </a:r>
                    <a:endParaRPr lang="en-US" dirty="0"/>
                  </a:p>
                </p:txBody>
              </p:sp>
              <p:sp>
                <p:nvSpPr>
                  <p:cNvPr id="16" name="Text1">
                    <a:extLst>
                      <a:ext uri="{FF2B5EF4-FFF2-40B4-BE49-F238E27FC236}">
                        <a16:creationId xmlns:a16="http://schemas.microsoft.com/office/drawing/2014/main" id="{0AAA8326-D314-157D-1BF9-51409484F3EC}"/>
                      </a:ext>
                    </a:extLst>
                  </p:cNvPr>
                  <p:cNvSpPr/>
                  <p:nvPr/>
                </p:nvSpPr>
                <p:spPr>
                  <a:xfrm>
                    <a:off x="797463" y="2290498"/>
                    <a:ext cx="3220934" cy="92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探讨人工智能技术如何通过模式识别和深度学习提升入侵检测系统的性能，实现更精准的威胁识别与响应。</a:t>
                    </a:r>
                    <a:endParaRPr lang="en-US" dirty="0"/>
                  </a:p>
                </p:txBody>
              </p:sp>
            </p:grpSp>
            <p:grpSp>
              <p:nvGrpSpPr>
                <p:cNvPr id="9" name="组合 1">
                  <a:extLst>
                    <a:ext uri="{FF2B5EF4-FFF2-40B4-BE49-F238E27FC236}">
                      <a16:creationId xmlns:a16="http://schemas.microsoft.com/office/drawing/2014/main" id="{57FE04BD-F41E-6B4E-34E3-9DF762F62A8B}"/>
                    </a:ext>
                  </a:extLst>
                </p:cNvPr>
                <p:cNvGrpSpPr>
                  <a:grpSpLocks/>
                </p:cNvGrpSpPr>
                <p:nvPr/>
              </p:nvGrpSpPr>
              <p:grpSpPr>
                <a:xfrm>
                  <a:off x="660400" y="3038023"/>
                  <a:ext cx="3795450" cy="1474382"/>
                  <a:chOff x="797462" y="1634085"/>
                  <a:chExt cx="3220935" cy="1582598"/>
                </a:xfrm>
              </p:grpSpPr>
              <p:sp>
                <p:nvSpPr>
                  <p:cNvPr id="13" name="Bullet2">
                    <a:extLst>
                      <a:ext uri="{FF2B5EF4-FFF2-40B4-BE49-F238E27FC236}">
                        <a16:creationId xmlns:a16="http://schemas.microsoft.com/office/drawing/2014/main" id="{8864F09A-4BCD-DD19-CB88-5EC7C612CBE6}"/>
                      </a:ext>
                    </a:extLst>
                  </p:cNvPr>
                  <p:cNvSpPr>
                    <a:spLocks/>
                  </p:cNvSpPr>
                  <p:nvPr/>
                </p:nvSpPr>
                <p:spPr>
                  <a:xfrm>
                    <a:off x="797462" y="1634085"/>
                    <a:ext cx="3220935" cy="656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b="1" dirty="0">
                        <a:solidFill>
                          <a:schemeClr val="tx1"/>
                        </a:solidFill>
                        <a:latin typeface="Arial" panose="020B0604020202020204" pitchFamily="34" charset="0"/>
                        <a:ea typeface="微软雅黑" panose="020B0503020204020204" pitchFamily="34" charset="-122"/>
                        <a:sym typeface="Arial" panose="020B0604020202020204" pitchFamily="34" charset="0"/>
                      </a:rPr>
                      <a:t>机器学习算法优化</a:t>
                    </a:r>
                    <a:endParaRPr lang="en-US" dirty="0"/>
                  </a:p>
                </p:txBody>
              </p:sp>
              <p:sp>
                <p:nvSpPr>
                  <p:cNvPr id="14" name="Text2">
                    <a:extLst>
                      <a:ext uri="{FF2B5EF4-FFF2-40B4-BE49-F238E27FC236}">
                        <a16:creationId xmlns:a16="http://schemas.microsoft.com/office/drawing/2014/main" id="{D52732EE-0358-30A8-957F-479652A29690}"/>
                      </a:ext>
                    </a:extLst>
                  </p:cNvPr>
                  <p:cNvSpPr/>
                  <p:nvPr/>
                </p:nvSpPr>
                <p:spPr>
                  <a:xfrm>
                    <a:off x="797463" y="2290498"/>
                    <a:ext cx="3220934" cy="92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分析监督学习、无监督学习等机器学习算法在入侵检测中的作用，研究如何利用数据特征提高模型的预测能力。</a:t>
                    </a:r>
                    <a:endParaRPr lang="en-US" dirty="0"/>
                  </a:p>
                </p:txBody>
              </p:sp>
            </p:grpSp>
            <p:grpSp>
              <p:nvGrpSpPr>
                <p:cNvPr id="10" name="组合 9">
                  <a:extLst>
                    <a:ext uri="{FF2B5EF4-FFF2-40B4-BE49-F238E27FC236}">
                      <a16:creationId xmlns:a16="http://schemas.microsoft.com/office/drawing/2014/main" id="{A11BB48E-70EF-ADE4-6412-CDBF2D27B9A7}"/>
                    </a:ext>
                  </a:extLst>
                </p:cNvPr>
                <p:cNvGrpSpPr>
                  <a:grpSpLocks/>
                </p:cNvGrpSpPr>
                <p:nvPr/>
              </p:nvGrpSpPr>
              <p:grpSpPr>
                <a:xfrm>
                  <a:off x="660400" y="4513327"/>
                  <a:ext cx="3795450" cy="1474380"/>
                  <a:chOff x="797462" y="1634087"/>
                  <a:chExt cx="3220935" cy="1582596"/>
                </a:xfrm>
              </p:grpSpPr>
              <p:sp>
                <p:nvSpPr>
                  <p:cNvPr id="11" name="Bullet3">
                    <a:extLst>
                      <a:ext uri="{FF2B5EF4-FFF2-40B4-BE49-F238E27FC236}">
                        <a16:creationId xmlns:a16="http://schemas.microsoft.com/office/drawing/2014/main" id="{8D236E11-E21B-DDEB-4CBE-13A20C473B60}"/>
                      </a:ext>
                    </a:extLst>
                  </p:cNvPr>
                  <p:cNvSpPr>
                    <a:spLocks/>
                  </p:cNvSpPr>
                  <p:nvPr/>
                </p:nvSpPr>
                <p:spPr>
                  <a:xfrm>
                    <a:off x="797462" y="1634087"/>
                    <a:ext cx="3220935" cy="656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b="1" dirty="0">
                        <a:solidFill>
                          <a:schemeClr val="tx1"/>
                        </a:solidFill>
                        <a:latin typeface="Arial" panose="020B0604020202020204" pitchFamily="34" charset="0"/>
                        <a:ea typeface="微软雅黑" panose="020B0503020204020204" pitchFamily="34" charset="-122"/>
                        <a:sym typeface="Arial" panose="020B0604020202020204" pitchFamily="34" charset="0"/>
                      </a:rPr>
                      <a:t>新型检测方法探索</a:t>
                    </a:r>
                    <a:endParaRPr lang="en-US" dirty="0"/>
                  </a:p>
                </p:txBody>
              </p:sp>
              <p:sp>
                <p:nvSpPr>
                  <p:cNvPr id="12" name="Text3">
                    <a:extLst>
                      <a:ext uri="{FF2B5EF4-FFF2-40B4-BE49-F238E27FC236}">
                        <a16:creationId xmlns:a16="http://schemas.microsoft.com/office/drawing/2014/main" id="{D0F0A8E0-8FF1-2364-BF9E-29916E197EA5}"/>
                      </a:ext>
                    </a:extLst>
                  </p:cNvPr>
                  <p:cNvSpPr/>
                  <p:nvPr/>
                </p:nvSpPr>
                <p:spPr>
                  <a:xfrm>
                    <a:off x="797463" y="2290498"/>
                    <a:ext cx="3220934" cy="92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展望基于大数据分析、自然语言处理等新兴技术的入侵检测方法，探讨其在复杂网络环境中的潜在价值与挑战。</a:t>
                    </a:r>
                    <a:endParaRPr lang="en-US" dirty="0"/>
                  </a:p>
                </p:txBody>
              </p:sp>
            </p:grpSp>
          </p:grpSp>
        </p:grpSp>
      </p:grpSp>
    </p:spTree>
    <p:extLst>
      <p:ext uri="{BB962C8B-B14F-4D97-AF65-F5344CB8AC3E}">
        <p14:creationId xmlns:p14="http://schemas.microsoft.com/office/powerpoint/2010/main" val="3472987646"/>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6AFFC8D2-8F6E-4B74-A2F2-6058810E9DA7}" type="slidenum">
              <a:rPr lang="zh-CN" altLang="en-US" smtClean="0"/>
              <a:pPr/>
              <a:t>15</a:t>
            </a:fld>
            <a:endParaRPr lang="zh-CN" altLang="en-US" dirty="0"/>
          </a:p>
        </p:txBody>
      </p:sp>
      <p:grpSp>
        <p:nvGrpSpPr>
          <p:cNvPr id="6" name="组合 5"/>
          <p:cNvGrpSpPr/>
          <p:nvPr/>
        </p:nvGrpSpPr>
        <p:grpSpPr>
          <a:xfrm>
            <a:off x="106993" y="1010177"/>
            <a:ext cx="8765540" cy="4918075"/>
            <a:chOff x="3080" y="1785"/>
            <a:chExt cx="13242" cy="7430"/>
          </a:xfrm>
        </p:grpSpPr>
        <p:sp>
          <p:nvSpPr>
            <p:cNvPr id="7" name="矩形 6"/>
            <p:cNvSpPr/>
            <p:nvPr/>
          </p:nvSpPr>
          <p:spPr>
            <a:xfrm>
              <a:off x="3080" y="1785"/>
              <a:ext cx="13042" cy="7230"/>
            </a:xfrm>
            <a:prstGeom prst="rect">
              <a:avLst/>
            </a:prstGeom>
            <a:noFill/>
            <a:ln>
              <a:solidFill>
                <a:srgbClr val="98B6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3280" y="1985"/>
              <a:ext cx="13042" cy="7230"/>
            </a:xfrm>
            <a:prstGeom prst="rect">
              <a:avLst/>
            </a:prstGeom>
            <a:noFill/>
            <a:ln>
              <a:solidFill>
                <a:srgbClr val="98B6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 name="组合 8"/>
          <p:cNvGrpSpPr/>
          <p:nvPr/>
        </p:nvGrpSpPr>
        <p:grpSpPr>
          <a:xfrm>
            <a:off x="1088430" y="1832532"/>
            <a:ext cx="7038340" cy="2942581"/>
            <a:chOff x="4095" y="2948"/>
            <a:chExt cx="11084" cy="4138"/>
          </a:xfrm>
        </p:grpSpPr>
        <p:sp>
          <p:nvSpPr>
            <p:cNvPr id="10" name="文本框 9"/>
            <p:cNvSpPr txBox="1"/>
            <p:nvPr/>
          </p:nvSpPr>
          <p:spPr>
            <a:xfrm>
              <a:off x="6590" y="2948"/>
              <a:ext cx="5979" cy="1428"/>
            </a:xfrm>
            <a:prstGeom prst="rect">
              <a:avLst/>
            </a:prstGeom>
            <a:noFill/>
          </p:spPr>
          <p:txBody>
            <a:bodyPr wrap="square" rtlCol="0">
              <a:spAutoFit/>
            </a:bodyPr>
            <a:lstStyle/>
            <a:p>
              <a:pPr algn="ctr"/>
              <a:r>
                <a:rPr lang="en-US" altLang="zh-CN" sz="6000" dirty="0">
                  <a:solidFill>
                    <a:schemeClr val="tx1">
                      <a:lumMod val="75000"/>
                      <a:lumOff val="25000"/>
                    </a:schemeClr>
                  </a:solidFill>
                  <a:cs typeface="+mn-ea"/>
                  <a:sym typeface="+mn-lt"/>
                </a:rPr>
                <a:t>PART </a:t>
              </a:r>
              <a:r>
                <a:rPr lang="en-US" altLang="zh-CN" sz="6000" dirty="0" smtClean="0">
                  <a:solidFill>
                    <a:schemeClr val="tx1">
                      <a:lumMod val="75000"/>
                      <a:lumOff val="25000"/>
                    </a:schemeClr>
                  </a:solidFill>
                  <a:cs typeface="+mn-ea"/>
                  <a:sym typeface="+mn-lt"/>
                </a:rPr>
                <a:t>03</a:t>
              </a:r>
              <a:endParaRPr lang="en-US" altLang="zh-CN" sz="6000" dirty="0">
                <a:solidFill>
                  <a:schemeClr val="tx1">
                    <a:lumMod val="75000"/>
                    <a:lumOff val="25000"/>
                  </a:schemeClr>
                </a:solidFill>
                <a:cs typeface="+mn-ea"/>
                <a:sym typeface="+mn-lt"/>
              </a:endParaRPr>
            </a:p>
          </p:txBody>
        </p:sp>
        <p:sp>
          <p:nvSpPr>
            <p:cNvPr id="11" name="文本框 10"/>
            <p:cNvSpPr txBox="1"/>
            <p:nvPr/>
          </p:nvSpPr>
          <p:spPr>
            <a:xfrm>
              <a:off x="4095" y="4629"/>
              <a:ext cx="11084" cy="1298"/>
            </a:xfrm>
            <a:prstGeom prst="rect">
              <a:avLst/>
            </a:prstGeom>
            <a:noFill/>
          </p:spPr>
          <p:txBody>
            <a:bodyPr wrap="square" rtlCol="0">
              <a:spAutoFit/>
            </a:bodyPr>
            <a:lstStyle/>
            <a:p>
              <a:pPr algn="dist"/>
              <a:r>
                <a:rPr lang="zh-CN" altLang="en-US" sz="5400" b="1" dirty="0" smtClean="0">
                  <a:solidFill>
                    <a:srgbClr val="6E8C89"/>
                  </a:solidFill>
                  <a:cs typeface="+mn-ea"/>
                  <a:sym typeface="+mn-lt"/>
                </a:rPr>
                <a:t>入侵检测的关键技术</a:t>
              </a:r>
              <a:endParaRPr lang="zh-CN" altLang="en-US" sz="5400" b="1" dirty="0">
                <a:solidFill>
                  <a:srgbClr val="6E8C89"/>
                </a:solidFill>
                <a:cs typeface="+mn-ea"/>
                <a:sym typeface="+mn-lt"/>
              </a:endParaRPr>
            </a:p>
          </p:txBody>
        </p:sp>
        <p:sp>
          <p:nvSpPr>
            <p:cNvPr id="12" name="文本框 11"/>
            <p:cNvSpPr txBox="1"/>
            <p:nvPr/>
          </p:nvSpPr>
          <p:spPr>
            <a:xfrm>
              <a:off x="4095" y="6437"/>
              <a:ext cx="11084" cy="649"/>
            </a:xfrm>
            <a:prstGeom prst="rect">
              <a:avLst/>
            </a:prstGeom>
            <a:noFill/>
          </p:spPr>
          <p:txBody>
            <a:bodyPr wrap="square" rtlCol="0">
              <a:spAutoFit/>
            </a:bodyPr>
            <a:lstStyle/>
            <a:p>
              <a:pPr algn="ctr">
                <a:lnSpc>
                  <a:spcPct val="150000"/>
                </a:lnSpc>
              </a:pPr>
              <a:r>
                <a:rPr lang="zh-CN" altLang="en-US" sz="1600" dirty="0" smtClean="0">
                  <a:solidFill>
                    <a:schemeClr val="bg1">
                      <a:lumMod val="50000"/>
                    </a:schemeClr>
                  </a:solidFill>
                  <a:cs typeface="+mn-ea"/>
                  <a:sym typeface="+mn-lt"/>
                </a:rPr>
                <a:t>分析入侵检测系统中涉及的核心技术</a:t>
              </a:r>
              <a:endParaRPr lang="en-US" altLang="zh-CN" sz="1600" dirty="0">
                <a:solidFill>
                  <a:schemeClr val="bg1">
                    <a:lumMod val="50000"/>
                  </a:schemeClr>
                </a:solidFill>
                <a:cs typeface="+mn-ea"/>
                <a:sym typeface="+mn-lt"/>
              </a:endParaRPr>
            </a:p>
          </p:txBody>
        </p:sp>
      </p:grpSp>
    </p:spTree>
    <p:extLst>
      <p:ext uri="{BB962C8B-B14F-4D97-AF65-F5344CB8AC3E}">
        <p14:creationId xmlns:p14="http://schemas.microsoft.com/office/powerpoint/2010/main" val="2514784985"/>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sp>
        <p:nvSpPr>
          <p:cNvPr id="2" name="标题 1"/>
          <p:cNvSpPr txBox="1">
            <a:spLocks/>
          </p:cNvSpPr>
          <p:nvPr/>
        </p:nvSpPr>
        <p:spPr>
          <a:xfrm>
            <a:off x="219674" y="136549"/>
            <a:ext cx="10858500" cy="900112"/>
          </a:xfrm>
          <a:prstGeom prst="rect">
            <a:avLst/>
          </a:prstGeom>
        </p:spPr>
        <p:txBody>
          <a:bodyPr/>
          <a:lst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a:lstStyle>
          <a:p>
            <a:r>
              <a:rPr lang="zh-CN" altLang="en-US" dirty="0" smtClean="0"/>
              <a:t>数据采集与分析</a:t>
            </a:r>
            <a:endParaRPr lang="zh-CN" altLang="en-US" dirty="0"/>
          </a:p>
        </p:txBody>
      </p:sp>
      <p:grpSp>
        <p:nvGrpSpPr>
          <p:cNvPr id="3" name="d496fcc2-d929-4a93-b934-34758934bad0.source.4.zh-Hans.pptx">
            <a:extLst>
              <a:ext uri="{FF2B5EF4-FFF2-40B4-BE49-F238E27FC236}">
                <a16:creationId xmlns:a16="http://schemas.microsoft.com/office/drawing/2014/main" id="{5900A28A-0F2D-98DB-6976-8710A394A43F}"/>
              </a:ext>
            </a:extLst>
          </p:cNvPr>
          <p:cNvGrpSpPr/>
          <p:nvPr/>
        </p:nvGrpSpPr>
        <p:grpSpPr>
          <a:xfrm>
            <a:off x="93133" y="846667"/>
            <a:ext cx="9050867" cy="5210727"/>
            <a:chOff x="660400" y="1130299"/>
            <a:chExt cx="11531600" cy="5727700"/>
          </a:xfrm>
        </p:grpSpPr>
        <p:grpSp>
          <p:nvGrpSpPr>
            <p:cNvPr id="4" name="组合 3">
              <a:extLst>
                <a:ext uri="{FF2B5EF4-FFF2-40B4-BE49-F238E27FC236}">
                  <a16:creationId xmlns:a16="http://schemas.microsoft.com/office/drawing/2014/main" id="{7278A977-49D9-9A57-6EDC-E03E20BA9E4A}"/>
                </a:ext>
              </a:extLst>
            </p:cNvPr>
            <p:cNvGrpSpPr/>
            <p:nvPr/>
          </p:nvGrpSpPr>
          <p:grpSpPr>
            <a:xfrm>
              <a:off x="660400" y="1130299"/>
              <a:ext cx="10806382" cy="5410752"/>
              <a:chOff x="660400" y="1130299"/>
              <a:chExt cx="10806382" cy="5410752"/>
            </a:xfrm>
          </p:grpSpPr>
          <p:grpSp>
            <p:nvGrpSpPr>
              <p:cNvPr id="6" name="组合 5">
                <a:extLst>
                  <a:ext uri="{FF2B5EF4-FFF2-40B4-BE49-F238E27FC236}">
                    <a16:creationId xmlns:a16="http://schemas.microsoft.com/office/drawing/2014/main" id="{AC332587-20B0-C35C-419A-A0BE423AA01C}"/>
                  </a:ext>
                </a:extLst>
              </p:cNvPr>
              <p:cNvGrpSpPr/>
              <p:nvPr/>
            </p:nvGrpSpPr>
            <p:grpSpPr>
              <a:xfrm>
                <a:off x="660400" y="1130299"/>
                <a:ext cx="10806382" cy="5410752"/>
                <a:chOff x="660400" y="1130299"/>
                <a:chExt cx="10806382" cy="5410752"/>
              </a:xfrm>
            </p:grpSpPr>
            <p:sp>
              <p:nvSpPr>
                <p:cNvPr id="8" name="矩形: 圆角 7">
                  <a:extLst>
                    <a:ext uri="{FF2B5EF4-FFF2-40B4-BE49-F238E27FC236}">
                      <a16:creationId xmlns:a16="http://schemas.microsoft.com/office/drawing/2014/main" id="{09C28D9B-5B33-E726-FA94-B3CE66D70B0E}"/>
                    </a:ext>
                  </a:extLst>
                </p:cNvPr>
                <p:cNvSpPr>
                  <a:spLocks/>
                </p:cNvSpPr>
                <p:nvPr/>
              </p:nvSpPr>
              <p:spPr>
                <a:xfrm rot="249933">
                  <a:off x="7637456" y="1130299"/>
                  <a:ext cx="3829326" cy="5410752"/>
                </a:xfrm>
                <a:prstGeom prst="roundRect">
                  <a:avLst>
                    <a:gd name="adj" fmla="val 6804"/>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9" name="组合 8">
                  <a:extLst>
                    <a:ext uri="{FF2B5EF4-FFF2-40B4-BE49-F238E27FC236}">
                      <a16:creationId xmlns:a16="http://schemas.microsoft.com/office/drawing/2014/main" id="{B35125B4-16B3-4A11-032D-60E1F6D9D2B0}"/>
                    </a:ext>
                  </a:extLst>
                </p:cNvPr>
                <p:cNvGrpSpPr/>
                <p:nvPr/>
              </p:nvGrpSpPr>
              <p:grpSpPr>
                <a:xfrm>
                  <a:off x="660400" y="2081463"/>
                  <a:ext cx="6582760" cy="4047875"/>
                  <a:chOff x="660400" y="1774899"/>
                  <a:chExt cx="7835900" cy="2883897"/>
                </a:xfrm>
              </p:grpSpPr>
              <p:grpSp>
                <p:nvGrpSpPr>
                  <p:cNvPr id="10" name="组合 9">
                    <a:extLst>
                      <a:ext uri="{FF2B5EF4-FFF2-40B4-BE49-F238E27FC236}">
                        <a16:creationId xmlns:a16="http://schemas.microsoft.com/office/drawing/2014/main" id="{5D633A01-C1EE-96AA-B8CF-B84A94435B86}"/>
                      </a:ext>
                    </a:extLst>
                  </p:cNvPr>
                  <p:cNvGrpSpPr>
                    <a:grpSpLocks/>
                  </p:cNvGrpSpPr>
                  <p:nvPr/>
                </p:nvGrpSpPr>
                <p:grpSpPr>
                  <a:xfrm>
                    <a:off x="660400" y="1774899"/>
                    <a:ext cx="3795450" cy="1408592"/>
                    <a:chOff x="797462" y="1861841"/>
                    <a:chExt cx="3220935" cy="1511980"/>
                  </a:xfrm>
                </p:grpSpPr>
                <p:sp>
                  <p:nvSpPr>
                    <p:cNvPr id="20" name="Bullet1">
                      <a:extLst>
                        <a:ext uri="{FF2B5EF4-FFF2-40B4-BE49-F238E27FC236}">
                          <a16:creationId xmlns:a16="http://schemas.microsoft.com/office/drawing/2014/main" id="{6913CB0C-F3EF-C6BC-0561-9F8766B77D29}"/>
                        </a:ext>
                      </a:extLst>
                    </p:cNvPr>
                    <p:cNvSpPr>
                      <a:spLocks/>
                    </p:cNvSpPr>
                    <p:nvPr/>
                  </p:nvSpPr>
                  <p:spPr>
                    <a:xfrm>
                      <a:off x="797462" y="1861841"/>
                      <a:ext cx="3220935" cy="428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b="1" dirty="0">
                          <a:solidFill>
                            <a:schemeClr val="tx1"/>
                          </a:solidFill>
                          <a:latin typeface="Arial" panose="020B0604020202020204" pitchFamily="34" charset="0"/>
                          <a:ea typeface="微软雅黑" panose="020B0503020204020204" pitchFamily="34" charset="-122"/>
                          <a:sym typeface="Arial" panose="020B0604020202020204" pitchFamily="34" charset="0"/>
                        </a:rPr>
                        <a:t>数据采集方法</a:t>
                      </a:r>
                      <a:endParaRPr lang="en-US" dirty="0"/>
                    </a:p>
                  </p:txBody>
                </p:sp>
                <p:sp>
                  <p:nvSpPr>
                    <p:cNvPr id="21" name="Text1">
                      <a:extLst>
                        <a:ext uri="{FF2B5EF4-FFF2-40B4-BE49-F238E27FC236}">
                          <a16:creationId xmlns:a16="http://schemas.microsoft.com/office/drawing/2014/main" id="{11008B9A-C58A-3EEB-F071-664493F3D769}"/>
                        </a:ext>
                      </a:extLst>
                    </p:cNvPr>
                    <p:cNvSpPr/>
                    <p:nvPr/>
                  </p:nvSpPr>
                  <p:spPr>
                    <a:xfrm>
                      <a:off x="797463" y="2290496"/>
                      <a:ext cx="3220934" cy="108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介绍入侵检测中常用的数据采集方法，包括网络流量采集、系统日志记录和主机行为监控等手段，确保数据全面性和准确性。</a:t>
                      </a:r>
                      <a:endParaRPr lang="en-US" dirty="0"/>
                    </a:p>
                  </p:txBody>
                </p:sp>
              </p:grpSp>
              <p:grpSp>
                <p:nvGrpSpPr>
                  <p:cNvPr id="11" name="组合 1">
                    <a:extLst>
                      <a:ext uri="{FF2B5EF4-FFF2-40B4-BE49-F238E27FC236}">
                        <a16:creationId xmlns:a16="http://schemas.microsoft.com/office/drawing/2014/main" id="{3E5ECAFC-131B-FF5F-1E21-A815ACEB19A0}"/>
                      </a:ext>
                    </a:extLst>
                  </p:cNvPr>
                  <p:cNvGrpSpPr>
                    <a:grpSpLocks/>
                  </p:cNvGrpSpPr>
                  <p:nvPr/>
                </p:nvGrpSpPr>
                <p:grpSpPr>
                  <a:xfrm>
                    <a:off x="660400" y="3250204"/>
                    <a:ext cx="3795450" cy="1408592"/>
                    <a:chOff x="797462" y="1861841"/>
                    <a:chExt cx="3220935" cy="1511980"/>
                  </a:xfrm>
                </p:grpSpPr>
                <p:sp>
                  <p:nvSpPr>
                    <p:cNvPr id="18" name="Bullet2">
                      <a:extLst>
                        <a:ext uri="{FF2B5EF4-FFF2-40B4-BE49-F238E27FC236}">
                          <a16:creationId xmlns:a16="http://schemas.microsoft.com/office/drawing/2014/main" id="{92E4096A-EBA6-4C9A-3DE5-9B7F597BCAF1}"/>
                        </a:ext>
                      </a:extLst>
                    </p:cNvPr>
                    <p:cNvSpPr>
                      <a:spLocks/>
                    </p:cNvSpPr>
                    <p:nvPr/>
                  </p:nvSpPr>
                  <p:spPr>
                    <a:xfrm>
                      <a:off x="797462" y="1861841"/>
                      <a:ext cx="3220935" cy="428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b="1" dirty="0">
                          <a:solidFill>
                            <a:schemeClr val="tx1"/>
                          </a:solidFill>
                          <a:latin typeface="Arial" panose="020B0604020202020204" pitchFamily="34" charset="0"/>
                          <a:ea typeface="微软雅黑" panose="020B0503020204020204" pitchFamily="34" charset="-122"/>
                          <a:sym typeface="Arial" panose="020B0604020202020204" pitchFamily="34" charset="0"/>
                        </a:rPr>
                        <a:t>数据预处理技术</a:t>
                      </a:r>
                      <a:endParaRPr lang="en-US" dirty="0"/>
                    </a:p>
                  </p:txBody>
                </p:sp>
                <p:sp>
                  <p:nvSpPr>
                    <p:cNvPr id="19" name="Text2">
                      <a:extLst>
                        <a:ext uri="{FF2B5EF4-FFF2-40B4-BE49-F238E27FC236}">
                          <a16:creationId xmlns:a16="http://schemas.microsoft.com/office/drawing/2014/main" id="{2BF37108-4738-88DA-5F56-8743085239D9}"/>
                        </a:ext>
                      </a:extLst>
                    </p:cNvPr>
                    <p:cNvSpPr/>
                    <p:nvPr/>
                  </p:nvSpPr>
                  <p:spPr>
                    <a:xfrm>
                      <a:off x="797463" y="2290496"/>
                      <a:ext cx="3220934" cy="108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探讨如何对采集到的原始数据进行清洗、过滤和转换，以提高数据分析效率并减少噪声干扰。</a:t>
                      </a:r>
                      <a:endParaRPr lang="en-US" dirty="0"/>
                    </a:p>
                  </p:txBody>
                </p:sp>
              </p:grpSp>
              <p:grpSp>
                <p:nvGrpSpPr>
                  <p:cNvPr id="12" name="组合 11">
                    <a:extLst>
                      <a:ext uri="{FF2B5EF4-FFF2-40B4-BE49-F238E27FC236}">
                        <a16:creationId xmlns:a16="http://schemas.microsoft.com/office/drawing/2014/main" id="{E24393C1-EEFD-BFC5-EB2F-B12FE59FDF66}"/>
                      </a:ext>
                    </a:extLst>
                  </p:cNvPr>
                  <p:cNvGrpSpPr>
                    <a:grpSpLocks/>
                  </p:cNvGrpSpPr>
                  <p:nvPr/>
                </p:nvGrpSpPr>
                <p:grpSpPr>
                  <a:xfrm>
                    <a:off x="4700850" y="1774899"/>
                    <a:ext cx="3795450" cy="1408592"/>
                    <a:chOff x="797462" y="1861841"/>
                    <a:chExt cx="3220935" cy="1511980"/>
                  </a:xfrm>
                </p:grpSpPr>
                <p:sp>
                  <p:nvSpPr>
                    <p:cNvPr id="16" name="Bullet3">
                      <a:extLst>
                        <a:ext uri="{FF2B5EF4-FFF2-40B4-BE49-F238E27FC236}">
                          <a16:creationId xmlns:a16="http://schemas.microsoft.com/office/drawing/2014/main" id="{28F502F5-6A94-F645-F79D-7BE4857D5FF9}"/>
                        </a:ext>
                      </a:extLst>
                    </p:cNvPr>
                    <p:cNvSpPr>
                      <a:spLocks/>
                    </p:cNvSpPr>
                    <p:nvPr/>
                  </p:nvSpPr>
                  <p:spPr>
                    <a:xfrm>
                      <a:off x="797462" y="1861841"/>
                      <a:ext cx="3220935" cy="428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b="1" dirty="0">
                          <a:solidFill>
                            <a:schemeClr val="tx1"/>
                          </a:solidFill>
                          <a:latin typeface="Arial" panose="020B0604020202020204" pitchFamily="34" charset="0"/>
                          <a:ea typeface="微软雅黑" panose="020B0503020204020204" pitchFamily="34" charset="-122"/>
                          <a:sym typeface="Arial" panose="020B0604020202020204" pitchFamily="34" charset="0"/>
                        </a:rPr>
                        <a:t>数据分析算法</a:t>
                      </a:r>
                      <a:endParaRPr lang="en-US" dirty="0"/>
                    </a:p>
                  </p:txBody>
                </p:sp>
                <p:sp>
                  <p:nvSpPr>
                    <p:cNvPr id="17" name="Text3">
                      <a:extLst>
                        <a:ext uri="{FF2B5EF4-FFF2-40B4-BE49-F238E27FC236}">
                          <a16:creationId xmlns:a16="http://schemas.microsoft.com/office/drawing/2014/main" id="{0772219B-0A77-A509-A8A7-D44C7B2529B0}"/>
                        </a:ext>
                      </a:extLst>
                    </p:cNvPr>
                    <p:cNvSpPr/>
                    <p:nvPr/>
                  </p:nvSpPr>
                  <p:spPr>
                    <a:xfrm>
                      <a:off x="797463" y="2290496"/>
                      <a:ext cx="3220934" cy="108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概述用于入侵检测的主要数据分析算法，如统计分析、机器学习模型和关联规则挖掘，帮助识别潜在威胁。</a:t>
                      </a:r>
                      <a:endParaRPr lang="en-US" dirty="0"/>
                    </a:p>
                  </p:txBody>
                </p:sp>
              </p:grpSp>
              <p:grpSp>
                <p:nvGrpSpPr>
                  <p:cNvPr id="13" name="组合 12">
                    <a:extLst>
                      <a:ext uri="{FF2B5EF4-FFF2-40B4-BE49-F238E27FC236}">
                        <a16:creationId xmlns:a16="http://schemas.microsoft.com/office/drawing/2014/main" id="{9FA27215-6295-687F-B3EA-3CDA5136B890}"/>
                      </a:ext>
                    </a:extLst>
                  </p:cNvPr>
                  <p:cNvGrpSpPr>
                    <a:grpSpLocks/>
                  </p:cNvGrpSpPr>
                  <p:nvPr/>
                </p:nvGrpSpPr>
                <p:grpSpPr>
                  <a:xfrm>
                    <a:off x="4700850" y="3250204"/>
                    <a:ext cx="3795450" cy="1408592"/>
                    <a:chOff x="797462" y="1861841"/>
                    <a:chExt cx="3220935" cy="1511980"/>
                  </a:xfrm>
                </p:grpSpPr>
                <p:sp>
                  <p:nvSpPr>
                    <p:cNvPr id="14" name="Bullet4">
                      <a:extLst>
                        <a:ext uri="{FF2B5EF4-FFF2-40B4-BE49-F238E27FC236}">
                          <a16:creationId xmlns:a16="http://schemas.microsoft.com/office/drawing/2014/main" id="{03E94782-AB74-B4D5-8B77-D105AA29D962}"/>
                        </a:ext>
                      </a:extLst>
                    </p:cNvPr>
                    <p:cNvSpPr>
                      <a:spLocks/>
                    </p:cNvSpPr>
                    <p:nvPr/>
                  </p:nvSpPr>
                  <p:spPr>
                    <a:xfrm>
                      <a:off x="797462" y="1861841"/>
                      <a:ext cx="3220935" cy="428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b="1" dirty="0">
                          <a:solidFill>
                            <a:schemeClr val="tx1"/>
                          </a:solidFill>
                          <a:latin typeface="Arial" panose="020B0604020202020204" pitchFamily="34" charset="0"/>
                          <a:ea typeface="微软雅黑" panose="020B0503020204020204" pitchFamily="34" charset="-122"/>
                          <a:sym typeface="Arial" panose="020B0604020202020204" pitchFamily="34" charset="0"/>
                        </a:rPr>
                        <a:t>实时监测与反馈</a:t>
                      </a:r>
                      <a:endParaRPr lang="en-US" dirty="0"/>
                    </a:p>
                  </p:txBody>
                </p:sp>
                <p:sp>
                  <p:nvSpPr>
                    <p:cNvPr id="15" name="Text4">
                      <a:extLst>
                        <a:ext uri="{FF2B5EF4-FFF2-40B4-BE49-F238E27FC236}">
                          <a16:creationId xmlns:a16="http://schemas.microsoft.com/office/drawing/2014/main" id="{5AE70FEC-49F7-F303-7C3F-43B6483F6B2E}"/>
                        </a:ext>
                      </a:extLst>
                    </p:cNvPr>
                    <p:cNvSpPr/>
                    <p:nvPr/>
                  </p:nvSpPr>
                  <p:spPr>
                    <a:xfrm>
                      <a:off x="797463" y="2290496"/>
                      <a:ext cx="3220934" cy="108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分析如何通过实时数据采集与分析实现快速响应，结合反馈机制优化入侵检测系统的性能。</a:t>
                      </a:r>
                      <a:endParaRPr lang="en-US" dirty="0"/>
                    </a:p>
                  </p:txBody>
                </p:sp>
              </p:grpSp>
            </p:grpSp>
          </p:grpSp>
          <p:sp>
            <p:nvSpPr>
              <p:cNvPr id="7" name="Title">
                <a:extLst>
                  <a:ext uri="{FF2B5EF4-FFF2-40B4-BE49-F238E27FC236}">
                    <a16:creationId xmlns:a16="http://schemas.microsoft.com/office/drawing/2014/main" id="{D55DD073-20B8-1ABF-F325-B4CB61D3A103}"/>
                  </a:ext>
                </a:extLst>
              </p:cNvPr>
              <p:cNvSpPr txBox="1"/>
              <p:nvPr/>
            </p:nvSpPr>
            <p:spPr>
              <a:xfrm>
                <a:off x="660400" y="1130300"/>
                <a:ext cx="6927586" cy="650373"/>
              </a:xfrm>
              <a:prstGeom prst="roundRect">
                <a:avLst>
                  <a:gd name="adj" fmla="val 0"/>
                </a:avLst>
              </a:prstGeom>
              <a:noFill/>
            </p:spPr>
            <p:txBody>
              <a:bodyPr vert="horz" wrap="square" rtlCol="0" anchor="ctr">
                <a:normAutofit fontScale="92500"/>
              </a:bodyPr>
              <a:lstStyle>
                <a:defPPr>
                  <a:defRPr lang="zh-CN"/>
                </a:defPPr>
                <a:lvl1pPr>
                  <a:lnSpc>
                    <a:spcPct val="120000"/>
                  </a:lnSpc>
                  <a:defRPr sz="2400" b="1"/>
                </a:lvl1pPr>
              </a:lstStyle>
              <a:p>
                <a:pPr>
                  <a:lnSpc>
                    <a:spcPct val="100000"/>
                  </a:lnSpc>
                </a:pPr>
                <a:r>
                  <a:rPr lang="zh-CN" altLang="en-US" dirty="0"/>
                  <a:t>说明数据采集方法及数据分析的技术手段</a:t>
                </a:r>
                <a:endParaRPr lang="en-US" dirty="0"/>
              </a:p>
            </p:txBody>
          </p:sp>
        </p:grpSp>
        <p:sp>
          <p:nvSpPr>
            <p:cNvPr id="5" name="PictureMisc1">
              <a:extLst>
                <a:ext uri="{FF2B5EF4-FFF2-40B4-BE49-F238E27FC236}">
                  <a16:creationId xmlns:a16="http://schemas.microsoft.com/office/drawing/2014/main" id="{CD5BAC3D-599F-2768-8220-F69CE64735CC}"/>
                </a:ext>
              </a:extLst>
            </p:cNvPr>
            <p:cNvSpPr>
              <a:spLocks/>
            </p:cNvSpPr>
            <p:nvPr/>
          </p:nvSpPr>
          <p:spPr>
            <a:xfrm>
              <a:off x="7919124" y="1447246"/>
              <a:ext cx="4272876" cy="5410753"/>
            </a:xfrm>
            <a:custGeom>
              <a:avLst/>
              <a:gdLst>
                <a:gd name="connsiteX0" fmla="*/ 253442 w 4272876"/>
                <a:gd name="connsiteY0" fmla="*/ 0 h 5727700"/>
                <a:gd name="connsiteX1" fmla="*/ 4248984 w 4272876"/>
                <a:gd name="connsiteY1" fmla="*/ 0 h 5727700"/>
                <a:gd name="connsiteX2" fmla="*/ 4272876 w 4272876"/>
                <a:gd name="connsiteY2" fmla="*/ 2409 h 5727700"/>
                <a:gd name="connsiteX3" fmla="*/ 4272876 w 4272876"/>
                <a:gd name="connsiteY3" fmla="*/ 5725292 h 5727700"/>
                <a:gd name="connsiteX4" fmla="*/ 4248984 w 4272876"/>
                <a:gd name="connsiteY4" fmla="*/ 5727700 h 5727700"/>
                <a:gd name="connsiteX5" fmla="*/ 253442 w 4272876"/>
                <a:gd name="connsiteY5" fmla="*/ 5727700 h 5727700"/>
                <a:gd name="connsiteX6" fmla="*/ 0 w 4272876"/>
                <a:gd name="connsiteY6" fmla="*/ 5474258 h 5727700"/>
                <a:gd name="connsiteX7" fmla="*/ 0 w 4272876"/>
                <a:gd name="connsiteY7" fmla="*/ 253442 h 5727700"/>
                <a:gd name="connsiteX8" fmla="*/ 253442 w 4272876"/>
                <a:gd name="connsiteY8" fmla="*/ 0 h 572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2876" h="5727700">
                  <a:moveTo>
                    <a:pt x="253442" y="0"/>
                  </a:moveTo>
                  <a:lnTo>
                    <a:pt x="4248984" y="0"/>
                  </a:lnTo>
                  <a:lnTo>
                    <a:pt x="4272876" y="2409"/>
                  </a:lnTo>
                  <a:lnTo>
                    <a:pt x="4272876" y="5725292"/>
                  </a:lnTo>
                  <a:lnTo>
                    <a:pt x="4248984" y="5727700"/>
                  </a:lnTo>
                  <a:lnTo>
                    <a:pt x="253442" y="5727700"/>
                  </a:lnTo>
                  <a:cubicBezTo>
                    <a:pt x="113470" y="5727700"/>
                    <a:pt x="0" y="5614230"/>
                    <a:pt x="0" y="5474258"/>
                  </a:cubicBezTo>
                  <a:lnTo>
                    <a:pt x="0" y="253442"/>
                  </a:lnTo>
                  <a:cubicBezTo>
                    <a:pt x="0" y="113470"/>
                    <a:pt x="113470" y="0"/>
                    <a:pt x="253442" y="0"/>
                  </a:cubicBezTo>
                  <a:close/>
                </a:path>
              </a:pathLst>
            </a:custGeom>
            <a:blipFill>
              <a:blip r:embed="rId3"/>
              <a:srcRect/>
              <a:stretch>
                <a:fillRect l="-62974" r="-62974"/>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1255074797"/>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sp>
        <p:nvSpPr>
          <p:cNvPr id="2" name="标题 4294967294"/>
          <p:cNvSpPr txBox="1">
            <a:spLocks/>
          </p:cNvSpPr>
          <p:nvPr/>
        </p:nvSpPr>
        <p:spPr>
          <a:xfrm>
            <a:off x="201900" y="147243"/>
            <a:ext cx="10858500" cy="900112"/>
          </a:xfrm>
          <a:prstGeom prst="rect">
            <a:avLst/>
          </a:prstGeom>
        </p:spPr>
        <p:txBody>
          <a:bodyPr/>
          <a:lst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a:lstStyle>
          <a:p>
            <a:r>
              <a:rPr lang="zh-CN" altLang="en-US" dirty="0" smtClean="0"/>
              <a:t>特征提取与匹配</a:t>
            </a:r>
            <a:endParaRPr lang="zh-CN" altLang="en-US" dirty="0"/>
          </a:p>
        </p:txBody>
      </p:sp>
      <p:grpSp>
        <p:nvGrpSpPr>
          <p:cNvPr id="3" name="09004df6-09e5-40bc-9c91-19658be0faea.source.6.zh-Hans.pptx">
            <a:extLst>
              <a:ext uri="{FF2B5EF4-FFF2-40B4-BE49-F238E27FC236}">
                <a16:creationId xmlns:a16="http://schemas.microsoft.com/office/drawing/2014/main" id="{79CFD868-6E71-964D-33A4-63E12E70A6A8}"/>
              </a:ext>
            </a:extLst>
          </p:cNvPr>
          <p:cNvGrpSpPr/>
          <p:nvPr/>
        </p:nvGrpSpPr>
        <p:grpSpPr>
          <a:xfrm>
            <a:off x="0" y="811591"/>
            <a:ext cx="9329447" cy="5377543"/>
            <a:chOff x="660400" y="970028"/>
            <a:chExt cx="11078718" cy="5164071"/>
          </a:xfrm>
        </p:grpSpPr>
        <p:grpSp>
          <p:nvGrpSpPr>
            <p:cNvPr id="4" name="组合 3">
              <a:extLst>
                <a:ext uri="{FF2B5EF4-FFF2-40B4-BE49-F238E27FC236}">
                  <a16:creationId xmlns:a16="http://schemas.microsoft.com/office/drawing/2014/main" id="{B51F98ED-C7C4-C9CF-6112-329618CF13B6}"/>
                </a:ext>
              </a:extLst>
            </p:cNvPr>
            <p:cNvGrpSpPr/>
            <p:nvPr/>
          </p:nvGrpSpPr>
          <p:grpSpPr>
            <a:xfrm>
              <a:off x="739142" y="1829969"/>
              <a:ext cx="3452578" cy="2034305"/>
              <a:chOff x="149929" y="2131094"/>
              <a:chExt cx="3452578" cy="2034305"/>
            </a:xfrm>
          </p:grpSpPr>
          <p:grpSp>
            <p:nvGrpSpPr>
              <p:cNvPr id="39" name="组合 38">
                <a:extLst>
                  <a:ext uri="{FF2B5EF4-FFF2-40B4-BE49-F238E27FC236}">
                    <a16:creationId xmlns:a16="http://schemas.microsoft.com/office/drawing/2014/main" id="{DEF7AB6B-6C05-E7BF-92C1-5AC093B9C808}"/>
                  </a:ext>
                </a:extLst>
              </p:cNvPr>
              <p:cNvGrpSpPr/>
              <p:nvPr/>
            </p:nvGrpSpPr>
            <p:grpSpPr>
              <a:xfrm>
                <a:off x="149929" y="2172910"/>
                <a:ext cx="540000" cy="540000"/>
                <a:chOff x="149929" y="2172910"/>
                <a:chExt cx="540000" cy="540000"/>
              </a:xfrm>
            </p:grpSpPr>
            <p:sp>
              <p:nvSpPr>
                <p:cNvPr id="42" name="IconBackground1">
                  <a:extLst>
                    <a:ext uri="{FF2B5EF4-FFF2-40B4-BE49-F238E27FC236}">
                      <a16:creationId xmlns:a16="http://schemas.microsoft.com/office/drawing/2014/main" id="{808A1160-153D-13F6-23BF-724EED51F16F}"/>
                    </a:ext>
                  </a:extLst>
                </p:cNvPr>
                <p:cNvSpPr>
                  <a:spLocks noChangeAspect="1"/>
                </p:cNvSpPr>
                <p:nvPr/>
              </p:nvSpPr>
              <p:spPr>
                <a:xfrm>
                  <a:off x="149929" y="2172910"/>
                  <a:ext cx="540000" cy="540000"/>
                </a:xfrm>
                <a:prstGeom prst="ellipse">
                  <a:avLst/>
                </a:prstGeom>
                <a:solidFill>
                  <a:schemeClr val="accent1"/>
                </a:solidFill>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sz="1600" b="1">
                    <a:solidFill>
                      <a:srgbClr val="000000"/>
                    </a:solidFill>
                    <a:cs typeface="+mn-ea"/>
                    <a:sym typeface="+mn-lt"/>
                  </a:endParaRPr>
                </a:p>
              </p:txBody>
            </p:sp>
            <p:sp>
              <p:nvSpPr>
                <p:cNvPr id="43" name="Icon1">
                  <a:extLst>
                    <a:ext uri="{FF2B5EF4-FFF2-40B4-BE49-F238E27FC236}">
                      <a16:creationId xmlns:a16="http://schemas.microsoft.com/office/drawing/2014/main" id="{E07CE4DA-7DBE-817F-EFEB-BCDFD7B651B2}"/>
                    </a:ext>
                  </a:extLst>
                </p:cNvPr>
                <p:cNvSpPr/>
                <p:nvPr/>
              </p:nvSpPr>
              <p:spPr bwMode="auto">
                <a:xfrm>
                  <a:off x="302746" y="2328812"/>
                  <a:ext cx="234367" cy="228197"/>
                </a:xfrm>
                <a:custGeom>
                  <a:avLst/>
                  <a:gdLst>
                    <a:gd name="T0" fmla="*/ 4326 w 5680"/>
                    <a:gd name="T1" fmla="*/ 5130 h 5538"/>
                    <a:gd name="T2" fmla="*/ 3909 w 5680"/>
                    <a:gd name="T3" fmla="*/ 3280 h 5538"/>
                    <a:gd name="T4" fmla="*/ 5099 w 5680"/>
                    <a:gd name="T5" fmla="*/ 3735 h 5538"/>
                    <a:gd name="T6" fmla="*/ 5099 w 5680"/>
                    <a:gd name="T7" fmla="*/ 4247 h 5538"/>
                    <a:gd name="T8" fmla="*/ 4709 w 5680"/>
                    <a:gd name="T9" fmla="*/ 4247 h 5538"/>
                    <a:gd name="T10" fmla="*/ 4704 w 5680"/>
                    <a:gd name="T11" fmla="*/ 4315 h 5538"/>
                    <a:gd name="T12" fmla="*/ 5171 w 5680"/>
                    <a:gd name="T13" fmla="*/ 4782 h 5538"/>
                    <a:gd name="T14" fmla="*/ 5638 w 5680"/>
                    <a:gd name="T15" fmla="*/ 4315 h 5538"/>
                    <a:gd name="T16" fmla="*/ 5633 w 5680"/>
                    <a:gd name="T17" fmla="*/ 4247 h 5538"/>
                    <a:gd name="T18" fmla="*/ 5243 w 5680"/>
                    <a:gd name="T19" fmla="*/ 4247 h 5538"/>
                    <a:gd name="T20" fmla="*/ 5243 w 5680"/>
                    <a:gd name="T21" fmla="*/ 3790 h 5538"/>
                    <a:gd name="T22" fmla="*/ 5408 w 5680"/>
                    <a:gd name="T23" fmla="*/ 3853 h 5538"/>
                    <a:gd name="T24" fmla="*/ 5592 w 5680"/>
                    <a:gd name="T25" fmla="*/ 3357 h 5538"/>
                    <a:gd name="T26" fmla="*/ 5123 w 5680"/>
                    <a:gd name="T27" fmla="*/ 2830 h 5538"/>
                    <a:gd name="T28" fmla="*/ 1980 w 5680"/>
                    <a:gd name="T29" fmla="*/ 1629 h 5538"/>
                    <a:gd name="T30" fmla="*/ 2059 w 5680"/>
                    <a:gd name="T31" fmla="*/ 254 h 5538"/>
                    <a:gd name="T32" fmla="*/ 1395 w 5680"/>
                    <a:gd name="T33" fmla="*/ 0 h 5538"/>
                    <a:gd name="T34" fmla="*/ 164 w 5680"/>
                    <a:gd name="T35" fmla="*/ 3255 h 5538"/>
                    <a:gd name="T36" fmla="*/ 436 w 5680"/>
                    <a:gd name="T37" fmla="*/ 3359 h 5538"/>
                    <a:gd name="T38" fmla="*/ 436 w 5680"/>
                    <a:gd name="T39" fmla="*/ 3867 h 5538"/>
                    <a:gd name="T40" fmla="*/ 164 w 5680"/>
                    <a:gd name="T41" fmla="*/ 3867 h 5538"/>
                    <a:gd name="T42" fmla="*/ 164 w 5680"/>
                    <a:gd name="T43" fmla="*/ 4780 h 5538"/>
                    <a:gd name="T44" fmla="*/ 436 w 5680"/>
                    <a:gd name="T45" fmla="*/ 4780 h 5538"/>
                    <a:gd name="T46" fmla="*/ 436 w 5680"/>
                    <a:gd name="T47" fmla="*/ 4302 h 5538"/>
                    <a:gd name="T48" fmla="*/ 610 w 5680"/>
                    <a:gd name="T49" fmla="*/ 4302 h 5538"/>
                    <a:gd name="T50" fmla="*/ 610 w 5680"/>
                    <a:gd name="T51" fmla="*/ 4780 h 5538"/>
                    <a:gd name="T52" fmla="*/ 881 w 5680"/>
                    <a:gd name="T53" fmla="*/ 4780 h 5538"/>
                    <a:gd name="T54" fmla="*/ 881 w 5680"/>
                    <a:gd name="T55" fmla="*/ 3867 h 5538"/>
                    <a:gd name="T56" fmla="*/ 609 w 5680"/>
                    <a:gd name="T57" fmla="*/ 3867 h 5538"/>
                    <a:gd name="T58" fmla="*/ 609 w 5680"/>
                    <a:gd name="T59" fmla="*/ 3425 h 5538"/>
                    <a:gd name="T60" fmla="*/ 822 w 5680"/>
                    <a:gd name="T61" fmla="*/ 3507 h 5538"/>
                    <a:gd name="T62" fmla="*/ 1677 w 5680"/>
                    <a:gd name="T63" fmla="*/ 2427 h 5538"/>
                    <a:gd name="T64" fmla="*/ 2800 w 5680"/>
                    <a:gd name="T65" fmla="*/ 2856 h 5538"/>
                    <a:gd name="T66" fmla="*/ 2800 w 5680"/>
                    <a:gd name="T67" fmla="*/ 5130 h 5538"/>
                    <a:gd name="T68" fmla="*/ 0 w 5680"/>
                    <a:gd name="T69" fmla="*/ 5130 h 5538"/>
                    <a:gd name="T70" fmla="*/ 0 w 5680"/>
                    <a:gd name="T71" fmla="*/ 5538 h 5538"/>
                    <a:gd name="T72" fmla="*/ 5680 w 5680"/>
                    <a:gd name="T73" fmla="*/ 5538 h 5538"/>
                    <a:gd name="T74" fmla="*/ 5680 w 5680"/>
                    <a:gd name="T75" fmla="*/ 5130 h 5538"/>
                    <a:gd name="T76" fmla="*/ 4326 w 5680"/>
                    <a:gd name="T77" fmla="*/ 5130 h 5538"/>
                    <a:gd name="T78" fmla="*/ 4326 w 5680"/>
                    <a:gd name="T79" fmla="*/ 5130 h 5538"/>
                    <a:gd name="T80" fmla="*/ 3147 w 5680"/>
                    <a:gd name="T81" fmla="*/ 5130 h 5538"/>
                    <a:gd name="T82" fmla="*/ 3147 w 5680"/>
                    <a:gd name="T83" fmla="*/ 2989 h 5538"/>
                    <a:gd name="T84" fmla="*/ 3146 w 5680"/>
                    <a:gd name="T85" fmla="*/ 2988 h 5538"/>
                    <a:gd name="T86" fmla="*/ 3521 w 5680"/>
                    <a:gd name="T87" fmla="*/ 3131 h 5538"/>
                    <a:gd name="T88" fmla="*/ 3971 w 5680"/>
                    <a:gd name="T89" fmla="*/ 5130 h 5538"/>
                    <a:gd name="T90" fmla="*/ 3147 w 5680"/>
                    <a:gd name="T91" fmla="*/ 5130 h 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80" h="5538">
                      <a:moveTo>
                        <a:pt x="4326" y="5130"/>
                      </a:moveTo>
                      <a:lnTo>
                        <a:pt x="3909" y="3280"/>
                      </a:lnTo>
                      <a:lnTo>
                        <a:pt x="5099" y="3735"/>
                      </a:lnTo>
                      <a:lnTo>
                        <a:pt x="5099" y="4247"/>
                      </a:lnTo>
                      <a:lnTo>
                        <a:pt x="4709" y="4247"/>
                      </a:lnTo>
                      <a:cubicBezTo>
                        <a:pt x="4706" y="4269"/>
                        <a:pt x="4704" y="4292"/>
                        <a:pt x="4704" y="4315"/>
                      </a:cubicBezTo>
                      <a:cubicBezTo>
                        <a:pt x="4704" y="4572"/>
                        <a:pt x="4914" y="4782"/>
                        <a:pt x="5171" y="4782"/>
                      </a:cubicBezTo>
                      <a:cubicBezTo>
                        <a:pt x="5429" y="4782"/>
                        <a:pt x="5638" y="4572"/>
                        <a:pt x="5638" y="4315"/>
                      </a:cubicBezTo>
                      <a:cubicBezTo>
                        <a:pt x="5638" y="4292"/>
                        <a:pt x="5637" y="4269"/>
                        <a:pt x="5633" y="4247"/>
                      </a:cubicBezTo>
                      <a:lnTo>
                        <a:pt x="5243" y="4247"/>
                      </a:lnTo>
                      <a:lnTo>
                        <a:pt x="5243" y="3790"/>
                      </a:lnTo>
                      <a:lnTo>
                        <a:pt x="5408" y="3853"/>
                      </a:lnTo>
                      <a:lnTo>
                        <a:pt x="5592" y="3357"/>
                      </a:lnTo>
                      <a:lnTo>
                        <a:pt x="5123" y="2830"/>
                      </a:lnTo>
                      <a:lnTo>
                        <a:pt x="1980" y="1629"/>
                      </a:lnTo>
                      <a:lnTo>
                        <a:pt x="2059" y="254"/>
                      </a:lnTo>
                      <a:lnTo>
                        <a:pt x="1395" y="0"/>
                      </a:lnTo>
                      <a:lnTo>
                        <a:pt x="164" y="3255"/>
                      </a:lnTo>
                      <a:lnTo>
                        <a:pt x="436" y="3359"/>
                      </a:lnTo>
                      <a:lnTo>
                        <a:pt x="436" y="3867"/>
                      </a:lnTo>
                      <a:lnTo>
                        <a:pt x="164" y="3867"/>
                      </a:lnTo>
                      <a:lnTo>
                        <a:pt x="164" y="4780"/>
                      </a:lnTo>
                      <a:lnTo>
                        <a:pt x="436" y="4780"/>
                      </a:lnTo>
                      <a:lnTo>
                        <a:pt x="436" y="4302"/>
                      </a:lnTo>
                      <a:lnTo>
                        <a:pt x="610" y="4302"/>
                      </a:lnTo>
                      <a:lnTo>
                        <a:pt x="610" y="4780"/>
                      </a:lnTo>
                      <a:lnTo>
                        <a:pt x="881" y="4780"/>
                      </a:lnTo>
                      <a:lnTo>
                        <a:pt x="881" y="3867"/>
                      </a:lnTo>
                      <a:lnTo>
                        <a:pt x="609" y="3867"/>
                      </a:lnTo>
                      <a:lnTo>
                        <a:pt x="609" y="3425"/>
                      </a:lnTo>
                      <a:lnTo>
                        <a:pt x="822" y="3507"/>
                      </a:lnTo>
                      <a:lnTo>
                        <a:pt x="1677" y="2427"/>
                      </a:lnTo>
                      <a:lnTo>
                        <a:pt x="2800" y="2856"/>
                      </a:lnTo>
                      <a:lnTo>
                        <a:pt x="2800" y="5130"/>
                      </a:lnTo>
                      <a:lnTo>
                        <a:pt x="0" y="5130"/>
                      </a:lnTo>
                      <a:lnTo>
                        <a:pt x="0" y="5538"/>
                      </a:lnTo>
                      <a:lnTo>
                        <a:pt x="5680" y="5538"/>
                      </a:lnTo>
                      <a:lnTo>
                        <a:pt x="5680" y="5130"/>
                      </a:lnTo>
                      <a:lnTo>
                        <a:pt x="4326" y="5130"/>
                      </a:lnTo>
                      <a:lnTo>
                        <a:pt x="4326" y="5130"/>
                      </a:lnTo>
                      <a:close/>
                      <a:moveTo>
                        <a:pt x="3147" y="5130"/>
                      </a:moveTo>
                      <a:lnTo>
                        <a:pt x="3147" y="2989"/>
                      </a:lnTo>
                      <a:lnTo>
                        <a:pt x="3146" y="2988"/>
                      </a:lnTo>
                      <a:lnTo>
                        <a:pt x="3521" y="3131"/>
                      </a:lnTo>
                      <a:lnTo>
                        <a:pt x="3971" y="5130"/>
                      </a:lnTo>
                      <a:lnTo>
                        <a:pt x="3147" y="5130"/>
                      </a:lnTo>
                      <a:close/>
                    </a:path>
                  </a:pathLst>
                </a:custGeom>
                <a:solidFill>
                  <a:srgbClr val="FFFFFF"/>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grpSp>
          <p:sp>
            <p:nvSpPr>
              <p:cNvPr id="40" name="Bullet1">
                <a:extLst>
                  <a:ext uri="{FF2B5EF4-FFF2-40B4-BE49-F238E27FC236}">
                    <a16:creationId xmlns:a16="http://schemas.microsoft.com/office/drawing/2014/main" id="{07D1274B-8AA9-6FF3-468F-7E50E91E8D66}"/>
                  </a:ext>
                </a:extLst>
              </p:cNvPr>
              <p:cNvSpPr txBox="1">
                <a:spLocks/>
              </p:cNvSpPr>
              <p:nvPr/>
            </p:nvSpPr>
            <p:spPr>
              <a:xfrm>
                <a:off x="689929" y="2131094"/>
                <a:ext cx="2912578" cy="615186"/>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特征提取方法</a:t>
                </a:r>
                <a:endParaRPr lang="en-US" dirty="0"/>
              </a:p>
            </p:txBody>
          </p:sp>
          <p:sp>
            <p:nvSpPr>
              <p:cNvPr id="41" name="Text1">
                <a:extLst>
                  <a:ext uri="{FF2B5EF4-FFF2-40B4-BE49-F238E27FC236}">
                    <a16:creationId xmlns:a16="http://schemas.microsoft.com/office/drawing/2014/main" id="{05E56139-30FE-2B63-5B51-374CA99483F2}"/>
                  </a:ext>
                </a:extLst>
              </p:cNvPr>
              <p:cNvSpPr txBox="1">
                <a:spLocks/>
              </p:cNvSpPr>
              <p:nvPr/>
            </p:nvSpPr>
            <p:spPr>
              <a:xfrm>
                <a:off x="155961" y="2788095"/>
                <a:ext cx="3446546" cy="1377304"/>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介绍特征提取的核心技术，包括静态和动态特征的提取方式，以及如何通过这些特征识别潜在威胁。</a:t>
                </a:r>
                <a:endParaRPr lang="en-US" dirty="0"/>
              </a:p>
            </p:txBody>
          </p:sp>
        </p:grpSp>
        <p:grpSp>
          <p:nvGrpSpPr>
            <p:cNvPr id="5" name="组合 4">
              <a:extLst>
                <a:ext uri="{FF2B5EF4-FFF2-40B4-BE49-F238E27FC236}">
                  <a16:creationId xmlns:a16="http://schemas.microsoft.com/office/drawing/2014/main" id="{77CF12A4-C322-48FD-63EC-466915B1CC79}"/>
                </a:ext>
              </a:extLst>
            </p:cNvPr>
            <p:cNvGrpSpPr/>
            <p:nvPr/>
          </p:nvGrpSpPr>
          <p:grpSpPr>
            <a:xfrm>
              <a:off x="4402731" y="1829970"/>
              <a:ext cx="3452578" cy="2034304"/>
              <a:chOff x="149929" y="3548371"/>
              <a:chExt cx="3452578" cy="2034304"/>
            </a:xfrm>
          </p:grpSpPr>
          <p:grpSp>
            <p:nvGrpSpPr>
              <p:cNvPr id="34" name="组合 33">
                <a:extLst>
                  <a:ext uri="{FF2B5EF4-FFF2-40B4-BE49-F238E27FC236}">
                    <a16:creationId xmlns:a16="http://schemas.microsoft.com/office/drawing/2014/main" id="{8B7E220C-4123-E581-F3AD-0ADE330D4646}"/>
                  </a:ext>
                </a:extLst>
              </p:cNvPr>
              <p:cNvGrpSpPr/>
              <p:nvPr/>
            </p:nvGrpSpPr>
            <p:grpSpPr>
              <a:xfrm>
                <a:off x="149929" y="3590186"/>
                <a:ext cx="540000" cy="540000"/>
                <a:chOff x="149929" y="3590186"/>
                <a:chExt cx="540000" cy="540000"/>
              </a:xfrm>
            </p:grpSpPr>
            <p:sp>
              <p:nvSpPr>
                <p:cNvPr id="37" name="IconBackground2">
                  <a:extLst>
                    <a:ext uri="{FF2B5EF4-FFF2-40B4-BE49-F238E27FC236}">
                      <a16:creationId xmlns:a16="http://schemas.microsoft.com/office/drawing/2014/main" id="{895CE16B-98BE-429C-859C-EAF547AA83B0}"/>
                    </a:ext>
                  </a:extLst>
                </p:cNvPr>
                <p:cNvSpPr>
                  <a:spLocks noChangeAspect="1"/>
                </p:cNvSpPr>
                <p:nvPr/>
              </p:nvSpPr>
              <p:spPr>
                <a:xfrm>
                  <a:off x="149929" y="3590186"/>
                  <a:ext cx="540000" cy="540000"/>
                </a:xfrm>
                <a:prstGeom prst="ellipse">
                  <a:avLst/>
                </a:prstGeom>
                <a:solidFill>
                  <a:schemeClr val="accent1"/>
                </a:solidFill>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sz="1600" b="1">
                    <a:solidFill>
                      <a:srgbClr val="000000"/>
                    </a:solidFill>
                    <a:cs typeface="+mn-ea"/>
                    <a:sym typeface="+mn-lt"/>
                  </a:endParaRPr>
                </a:p>
              </p:txBody>
            </p:sp>
            <p:sp>
              <p:nvSpPr>
                <p:cNvPr id="38" name="Icon2">
                  <a:extLst>
                    <a:ext uri="{FF2B5EF4-FFF2-40B4-BE49-F238E27FC236}">
                      <a16:creationId xmlns:a16="http://schemas.microsoft.com/office/drawing/2014/main" id="{D4CD1F92-BDB5-4CAF-71CC-CAC6BBB946AA}"/>
                    </a:ext>
                  </a:extLst>
                </p:cNvPr>
                <p:cNvSpPr/>
                <p:nvPr/>
              </p:nvSpPr>
              <p:spPr bwMode="auto">
                <a:xfrm>
                  <a:off x="302746" y="3744369"/>
                  <a:ext cx="234367" cy="231635"/>
                </a:xfrm>
                <a:custGeom>
                  <a:avLst/>
                  <a:gdLst>
                    <a:gd name="connsiteX0" fmla="*/ 351757 w 496428"/>
                    <a:gd name="connsiteY0" fmla="*/ 428639 h 490641"/>
                    <a:gd name="connsiteX1" fmla="*/ 380278 w 496428"/>
                    <a:gd name="connsiteY1" fmla="*/ 428639 h 490641"/>
                    <a:gd name="connsiteX2" fmla="*/ 380278 w 496428"/>
                    <a:gd name="connsiteY2" fmla="*/ 490641 h 490641"/>
                    <a:gd name="connsiteX3" fmla="*/ 351757 w 496428"/>
                    <a:gd name="connsiteY3" fmla="*/ 490641 h 490641"/>
                    <a:gd name="connsiteX4" fmla="*/ 292235 w 496428"/>
                    <a:gd name="connsiteY4" fmla="*/ 428639 h 490641"/>
                    <a:gd name="connsiteX5" fmla="*/ 320756 w 496428"/>
                    <a:gd name="connsiteY5" fmla="*/ 428639 h 490641"/>
                    <a:gd name="connsiteX6" fmla="*/ 320756 w 496428"/>
                    <a:gd name="connsiteY6" fmla="*/ 490641 h 490641"/>
                    <a:gd name="connsiteX7" fmla="*/ 292235 w 496428"/>
                    <a:gd name="connsiteY7" fmla="*/ 490641 h 490641"/>
                    <a:gd name="connsiteX8" fmla="*/ 235194 w 496428"/>
                    <a:gd name="connsiteY8" fmla="*/ 428639 h 490641"/>
                    <a:gd name="connsiteX9" fmla="*/ 263715 w 496428"/>
                    <a:gd name="connsiteY9" fmla="*/ 428639 h 490641"/>
                    <a:gd name="connsiteX10" fmla="*/ 263715 w 496428"/>
                    <a:gd name="connsiteY10" fmla="*/ 490641 h 490641"/>
                    <a:gd name="connsiteX11" fmla="*/ 235194 w 496428"/>
                    <a:gd name="connsiteY11" fmla="*/ 490641 h 490641"/>
                    <a:gd name="connsiteX12" fmla="*/ 178565 w 496428"/>
                    <a:gd name="connsiteY12" fmla="*/ 428639 h 490641"/>
                    <a:gd name="connsiteX13" fmla="*/ 209566 w 496428"/>
                    <a:gd name="connsiteY13" fmla="*/ 428639 h 490641"/>
                    <a:gd name="connsiteX14" fmla="*/ 209566 w 496428"/>
                    <a:gd name="connsiteY14" fmla="*/ 490641 h 490641"/>
                    <a:gd name="connsiteX15" fmla="*/ 178565 w 496428"/>
                    <a:gd name="connsiteY15" fmla="*/ 490641 h 490641"/>
                    <a:gd name="connsiteX16" fmla="*/ 121524 w 496428"/>
                    <a:gd name="connsiteY16" fmla="*/ 428639 h 490641"/>
                    <a:gd name="connsiteX17" fmla="*/ 152525 w 496428"/>
                    <a:gd name="connsiteY17" fmla="*/ 428639 h 490641"/>
                    <a:gd name="connsiteX18" fmla="*/ 152525 w 496428"/>
                    <a:gd name="connsiteY18" fmla="*/ 490641 h 490641"/>
                    <a:gd name="connsiteX19" fmla="*/ 121524 w 496428"/>
                    <a:gd name="connsiteY19" fmla="*/ 490641 h 490641"/>
                    <a:gd name="connsiteX20" fmla="*/ 434426 w 496428"/>
                    <a:gd name="connsiteY20" fmla="*/ 348864 h 490641"/>
                    <a:gd name="connsiteX21" fmla="*/ 496428 w 496428"/>
                    <a:gd name="connsiteY21" fmla="*/ 348864 h 490641"/>
                    <a:gd name="connsiteX22" fmla="*/ 496428 w 496428"/>
                    <a:gd name="connsiteY22" fmla="*/ 376971 h 490641"/>
                    <a:gd name="connsiteX23" fmla="*/ 434426 w 496428"/>
                    <a:gd name="connsiteY23" fmla="*/ 376971 h 490641"/>
                    <a:gd name="connsiteX24" fmla="*/ 0 w 496428"/>
                    <a:gd name="connsiteY24" fmla="*/ 346383 h 490641"/>
                    <a:gd name="connsiteX25" fmla="*/ 59522 w 496428"/>
                    <a:gd name="connsiteY25" fmla="*/ 346383 h 490641"/>
                    <a:gd name="connsiteX26" fmla="*/ 59522 w 496428"/>
                    <a:gd name="connsiteY26" fmla="*/ 374490 h 490641"/>
                    <a:gd name="connsiteX27" fmla="*/ 0 w 496428"/>
                    <a:gd name="connsiteY27" fmla="*/ 374490 h 490641"/>
                    <a:gd name="connsiteX28" fmla="*/ 434426 w 496428"/>
                    <a:gd name="connsiteY28" fmla="*/ 289342 h 490641"/>
                    <a:gd name="connsiteX29" fmla="*/ 496428 w 496428"/>
                    <a:gd name="connsiteY29" fmla="*/ 289342 h 490641"/>
                    <a:gd name="connsiteX30" fmla="*/ 496428 w 496428"/>
                    <a:gd name="connsiteY30" fmla="*/ 317863 h 490641"/>
                    <a:gd name="connsiteX31" fmla="*/ 434426 w 496428"/>
                    <a:gd name="connsiteY31" fmla="*/ 317863 h 490641"/>
                    <a:gd name="connsiteX32" fmla="*/ 323236 w 496428"/>
                    <a:gd name="connsiteY32" fmla="*/ 289342 h 490641"/>
                    <a:gd name="connsiteX33" fmla="*/ 351757 w 496428"/>
                    <a:gd name="connsiteY33" fmla="*/ 317863 h 490641"/>
                    <a:gd name="connsiteX34" fmla="*/ 323236 w 496428"/>
                    <a:gd name="connsiteY34" fmla="*/ 346384 h 490641"/>
                    <a:gd name="connsiteX35" fmla="*/ 294715 w 496428"/>
                    <a:gd name="connsiteY35" fmla="*/ 317863 h 490641"/>
                    <a:gd name="connsiteX36" fmla="*/ 323236 w 496428"/>
                    <a:gd name="connsiteY36" fmla="*/ 289342 h 490641"/>
                    <a:gd name="connsiteX37" fmla="*/ 0 w 496428"/>
                    <a:gd name="connsiteY37" fmla="*/ 289342 h 490641"/>
                    <a:gd name="connsiteX38" fmla="*/ 59522 w 496428"/>
                    <a:gd name="connsiteY38" fmla="*/ 289342 h 490641"/>
                    <a:gd name="connsiteX39" fmla="*/ 59522 w 496428"/>
                    <a:gd name="connsiteY39" fmla="*/ 317863 h 490641"/>
                    <a:gd name="connsiteX40" fmla="*/ 0 w 496428"/>
                    <a:gd name="connsiteY40" fmla="*/ 317863 h 490641"/>
                    <a:gd name="connsiteX41" fmla="*/ 0 w 496428"/>
                    <a:gd name="connsiteY41" fmla="*/ 235194 h 490641"/>
                    <a:gd name="connsiteX42" fmla="*/ 59522 w 496428"/>
                    <a:gd name="connsiteY42" fmla="*/ 235194 h 490641"/>
                    <a:gd name="connsiteX43" fmla="*/ 59522 w 496428"/>
                    <a:gd name="connsiteY43" fmla="*/ 263715 h 490641"/>
                    <a:gd name="connsiteX44" fmla="*/ 0 w 496428"/>
                    <a:gd name="connsiteY44" fmla="*/ 263715 h 490641"/>
                    <a:gd name="connsiteX45" fmla="*/ 434426 w 496428"/>
                    <a:gd name="connsiteY45" fmla="*/ 232713 h 490641"/>
                    <a:gd name="connsiteX46" fmla="*/ 496428 w 496428"/>
                    <a:gd name="connsiteY46" fmla="*/ 232713 h 490641"/>
                    <a:gd name="connsiteX47" fmla="*/ 496428 w 496428"/>
                    <a:gd name="connsiteY47" fmla="*/ 260820 h 490641"/>
                    <a:gd name="connsiteX48" fmla="*/ 434426 w 496428"/>
                    <a:gd name="connsiteY48" fmla="*/ 260820 h 490641"/>
                    <a:gd name="connsiteX49" fmla="*/ 434426 w 496428"/>
                    <a:gd name="connsiteY49" fmla="*/ 178152 h 490641"/>
                    <a:gd name="connsiteX50" fmla="*/ 496428 w 496428"/>
                    <a:gd name="connsiteY50" fmla="*/ 178152 h 490641"/>
                    <a:gd name="connsiteX51" fmla="*/ 496428 w 496428"/>
                    <a:gd name="connsiteY51" fmla="*/ 206673 h 490641"/>
                    <a:gd name="connsiteX52" fmla="*/ 434426 w 496428"/>
                    <a:gd name="connsiteY52" fmla="*/ 206673 h 490641"/>
                    <a:gd name="connsiteX53" fmla="*/ 0 w 496428"/>
                    <a:gd name="connsiteY53" fmla="*/ 178152 h 490641"/>
                    <a:gd name="connsiteX54" fmla="*/ 59522 w 496428"/>
                    <a:gd name="connsiteY54" fmla="*/ 178152 h 490641"/>
                    <a:gd name="connsiteX55" fmla="*/ 59522 w 496428"/>
                    <a:gd name="connsiteY55" fmla="*/ 206673 h 490641"/>
                    <a:gd name="connsiteX56" fmla="*/ 0 w 496428"/>
                    <a:gd name="connsiteY56" fmla="*/ 206673 h 490641"/>
                    <a:gd name="connsiteX57" fmla="*/ 434426 w 496428"/>
                    <a:gd name="connsiteY57" fmla="*/ 121524 h 490641"/>
                    <a:gd name="connsiteX58" fmla="*/ 496428 w 496428"/>
                    <a:gd name="connsiteY58" fmla="*/ 121524 h 490641"/>
                    <a:gd name="connsiteX59" fmla="*/ 496428 w 496428"/>
                    <a:gd name="connsiteY59" fmla="*/ 150045 h 490641"/>
                    <a:gd name="connsiteX60" fmla="*/ 434426 w 496428"/>
                    <a:gd name="connsiteY60" fmla="*/ 150045 h 490641"/>
                    <a:gd name="connsiteX61" fmla="*/ 0 w 496428"/>
                    <a:gd name="connsiteY61" fmla="*/ 119043 h 490641"/>
                    <a:gd name="connsiteX62" fmla="*/ 59522 w 496428"/>
                    <a:gd name="connsiteY62" fmla="*/ 119043 h 490641"/>
                    <a:gd name="connsiteX63" fmla="*/ 59522 w 496428"/>
                    <a:gd name="connsiteY63" fmla="*/ 147150 h 490641"/>
                    <a:gd name="connsiteX64" fmla="*/ 0 w 496428"/>
                    <a:gd name="connsiteY64" fmla="*/ 147150 h 490641"/>
                    <a:gd name="connsiteX65" fmla="*/ 116209 w 496428"/>
                    <a:gd name="connsiteY65" fmla="*/ 111200 h 490641"/>
                    <a:gd name="connsiteX66" fmla="*/ 116209 w 496428"/>
                    <a:gd name="connsiteY66" fmla="*/ 379959 h 490641"/>
                    <a:gd name="connsiteX67" fmla="*/ 382807 w 496428"/>
                    <a:gd name="connsiteY67" fmla="*/ 379959 h 490641"/>
                    <a:gd name="connsiteX68" fmla="*/ 382807 w 496428"/>
                    <a:gd name="connsiteY68" fmla="*/ 111200 h 490641"/>
                    <a:gd name="connsiteX69" fmla="*/ 105856 w 496428"/>
                    <a:gd name="connsiteY69" fmla="*/ 80189 h 490641"/>
                    <a:gd name="connsiteX70" fmla="*/ 393161 w 496428"/>
                    <a:gd name="connsiteY70" fmla="*/ 80189 h 490641"/>
                    <a:gd name="connsiteX71" fmla="*/ 411279 w 496428"/>
                    <a:gd name="connsiteY71" fmla="*/ 100863 h 490641"/>
                    <a:gd name="connsiteX72" fmla="*/ 411279 w 496428"/>
                    <a:gd name="connsiteY72" fmla="*/ 387711 h 490641"/>
                    <a:gd name="connsiteX73" fmla="*/ 393161 w 496428"/>
                    <a:gd name="connsiteY73" fmla="*/ 408385 h 490641"/>
                    <a:gd name="connsiteX74" fmla="*/ 105856 w 496428"/>
                    <a:gd name="connsiteY74" fmla="*/ 408385 h 490641"/>
                    <a:gd name="connsiteX75" fmla="*/ 85149 w 496428"/>
                    <a:gd name="connsiteY75" fmla="*/ 387711 h 490641"/>
                    <a:gd name="connsiteX76" fmla="*/ 85149 w 496428"/>
                    <a:gd name="connsiteY76" fmla="*/ 100863 h 490641"/>
                    <a:gd name="connsiteX77" fmla="*/ 105856 w 496428"/>
                    <a:gd name="connsiteY77" fmla="*/ 80189 h 490641"/>
                    <a:gd name="connsiteX78" fmla="*/ 349277 w 496428"/>
                    <a:gd name="connsiteY78" fmla="*/ 0 h 490641"/>
                    <a:gd name="connsiteX79" fmla="*/ 377384 w 496428"/>
                    <a:gd name="connsiteY79" fmla="*/ 0 h 490641"/>
                    <a:gd name="connsiteX80" fmla="*/ 377384 w 496428"/>
                    <a:gd name="connsiteY80" fmla="*/ 59522 h 490641"/>
                    <a:gd name="connsiteX81" fmla="*/ 349277 w 496428"/>
                    <a:gd name="connsiteY81" fmla="*/ 59522 h 490641"/>
                    <a:gd name="connsiteX82" fmla="*/ 292235 w 496428"/>
                    <a:gd name="connsiteY82" fmla="*/ 0 h 490641"/>
                    <a:gd name="connsiteX83" fmla="*/ 320756 w 496428"/>
                    <a:gd name="connsiteY83" fmla="*/ 0 h 490641"/>
                    <a:gd name="connsiteX84" fmla="*/ 320756 w 496428"/>
                    <a:gd name="connsiteY84" fmla="*/ 59522 h 490641"/>
                    <a:gd name="connsiteX85" fmla="*/ 292235 w 496428"/>
                    <a:gd name="connsiteY85" fmla="*/ 59522 h 490641"/>
                    <a:gd name="connsiteX86" fmla="*/ 235194 w 496428"/>
                    <a:gd name="connsiteY86" fmla="*/ 0 h 490641"/>
                    <a:gd name="connsiteX87" fmla="*/ 266195 w 496428"/>
                    <a:gd name="connsiteY87" fmla="*/ 0 h 490641"/>
                    <a:gd name="connsiteX88" fmla="*/ 266195 w 496428"/>
                    <a:gd name="connsiteY88" fmla="*/ 59522 h 490641"/>
                    <a:gd name="connsiteX89" fmla="*/ 235194 w 496428"/>
                    <a:gd name="connsiteY89" fmla="*/ 59522 h 490641"/>
                    <a:gd name="connsiteX90" fmla="*/ 178565 w 496428"/>
                    <a:gd name="connsiteY90" fmla="*/ 0 h 490641"/>
                    <a:gd name="connsiteX91" fmla="*/ 209566 w 496428"/>
                    <a:gd name="connsiteY91" fmla="*/ 0 h 490641"/>
                    <a:gd name="connsiteX92" fmla="*/ 209566 w 496428"/>
                    <a:gd name="connsiteY92" fmla="*/ 59522 h 490641"/>
                    <a:gd name="connsiteX93" fmla="*/ 178565 w 496428"/>
                    <a:gd name="connsiteY93" fmla="*/ 59522 h 490641"/>
                    <a:gd name="connsiteX94" fmla="*/ 119044 w 496428"/>
                    <a:gd name="connsiteY94" fmla="*/ 0 h 490641"/>
                    <a:gd name="connsiteX95" fmla="*/ 150045 w 496428"/>
                    <a:gd name="connsiteY95" fmla="*/ 0 h 490641"/>
                    <a:gd name="connsiteX96" fmla="*/ 150045 w 496428"/>
                    <a:gd name="connsiteY96" fmla="*/ 59522 h 490641"/>
                    <a:gd name="connsiteX97" fmla="*/ 119044 w 496428"/>
                    <a:gd name="connsiteY97" fmla="*/ 59522 h 49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496428" h="490641">
                      <a:moveTo>
                        <a:pt x="351757" y="428639"/>
                      </a:moveTo>
                      <a:lnTo>
                        <a:pt x="380278" y="428639"/>
                      </a:lnTo>
                      <a:lnTo>
                        <a:pt x="380278" y="490641"/>
                      </a:lnTo>
                      <a:lnTo>
                        <a:pt x="351757" y="490641"/>
                      </a:lnTo>
                      <a:close/>
                      <a:moveTo>
                        <a:pt x="292235" y="428639"/>
                      </a:moveTo>
                      <a:lnTo>
                        <a:pt x="320756" y="428639"/>
                      </a:lnTo>
                      <a:lnTo>
                        <a:pt x="320756" y="490641"/>
                      </a:lnTo>
                      <a:lnTo>
                        <a:pt x="292235" y="490641"/>
                      </a:lnTo>
                      <a:close/>
                      <a:moveTo>
                        <a:pt x="235194" y="428639"/>
                      </a:moveTo>
                      <a:lnTo>
                        <a:pt x="263715" y="428639"/>
                      </a:lnTo>
                      <a:lnTo>
                        <a:pt x="263715" y="490641"/>
                      </a:lnTo>
                      <a:lnTo>
                        <a:pt x="235194" y="490641"/>
                      </a:lnTo>
                      <a:close/>
                      <a:moveTo>
                        <a:pt x="178565" y="428639"/>
                      </a:moveTo>
                      <a:lnTo>
                        <a:pt x="209566" y="428639"/>
                      </a:lnTo>
                      <a:lnTo>
                        <a:pt x="209566" y="490641"/>
                      </a:lnTo>
                      <a:lnTo>
                        <a:pt x="178565" y="490641"/>
                      </a:lnTo>
                      <a:close/>
                      <a:moveTo>
                        <a:pt x="121524" y="428639"/>
                      </a:moveTo>
                      <a:lnTo>
                        <a:pt x="152525" y="428639"/>
                      </a:lnTo>
                      <a:lnTo>
                        <a:pt x="152525" y="490641"/>
                      </a:lnTo>
                      <a:lnTo>
                        <a:pt x="121524" y="490641"/>
                      </a:lnTo>
                      <a:close/>
                      <a:moveTo>
                        <a:pt x="434426" y="348864"/>
                      </a:moveTo>
                      <a:lnTo>
                        <a:pt x="496428" y="348864"/>
                      </a:lnTo>
                      <a:lnTo>
                        <a:pt x="496428" y="376971"/>
                      </a:lnTo>
                      <a:lnTo>
                        <a:pt x="434426" y="376971"/>
                      </a:lnTo>
                      <a:close/>
                      <a:moveTo>
                        <a:pt x="0" y="346383"/>
                      </a:moveTo>
                      <a:lnTo>
                        <a:pt x="59522" y="346383"/>
                      </a:lnTo>
                      <a:lnTo>
                        <a:pt x="59522" y="374490"/>
                      </a:lnTo>
                      <a:lnTo>
                        <a:pt x="0" y="374490"/>
                      </a:lnTo>
                      <a:close/>
                      <a:moveTo>
                        <a:pt x="434426" y="289342"/>
                      </a:moveTo>
                      <a:lnTo>
                        <a:pt x="496428" y="289342"/>
                      </a:lnTo>
                      <a:lnTo>
                        <a:pt x="496428" y="317863"/>
                      </a:lnTo>
                      <a:lnTo>
                        <a:pt x="434426" y="317863"/>
                      </a:lnTo>
                      <a:close/>
                      <a:moveTo>
                        <a:pt x="323236" y="289342"/>
                      </a:moveTo>
                      <a:cubicBezTo>
                        <a:pt x="338988" y="289342"/>
                        <a:pt x="351757" y="302111"/>
                        <a:pt x="351757" y="317863"/>
                      </a:cubicBezTo>
                      <a:cubicBezTo>
                        <a:pt x="351757" y="333615"/>
                        <a:pt x="338988" y="346384"/>
                        <a:pt x="323236" y="346384"/>
                      </a:cubicBezTo>
                      <a:cubicBezTo>
                        <a:pt x="307484" y="346384"/>
                        <a:pt x="294715" y="333615"/>
                        <a:pt x="294715" y="317863"/>
                      </a:cubicBezTo>
                      <a:cubicBezTo>
                        <a:pt x="294715" y="302111"/>
                        <a:pt x="307484" y="289342"/>
                        <a:pt x="323236" y="289342"/>
                      </a:cubicBezTo>
                      <a:close/>
                      <a:moveTo>
                        <a:pt x="0" y="289342"/>
                      </a:moveTo>
                      <a:lnTo>
                        <a:pt x="59522" y="289342"/>
                      </a:lnTo>
                      <a:lnTo>
                        <a:pt x="59522" y="317863"/>
                      </a:lnTo>
                      <a:lnTo>
                        <a:pt x="0" y="317863"/>
                      </a:lnTo>
                      <a:close/>
                      <a:moveTo>
                        <a:pt x="0" y="235194"/>
                      </a:moveTo>
                      <a:lnTo>
                        <a:pt x="59522" y="235194"/>
                      </a:lnTo>
                      <a:lnTo>
                        <a:pt x="59522" y="263715"/>
                      </a:lnTo>
                      <a:lnTo>
                        <a:pt x="0" y="263715"/>
                      </a:lnTo>
                      <a:close/>
                      <a:moveTo>
                        <a:pt x="434426" y="232713"/>
                      </a:moveTo>
                      <a:lnTo>
                        <a:pt x="496428" y="232713"/>
                      </a:lnTo>
                      <a:lnTo>
                        <a:pt x="496428" y="260820"/>
                      </a:lnTo>
                      <a:lnTo>
                        <a:pt x="434426" y="260820"/>
                      </a:lnTo>
                      <a:close/>
                      <a:moveTo>
                        <a:pt x="434426" y="178152"/>
                      </a:moveTo>
                      <a:lnTo>
                        <a:pt x="496428" y="178152"/>
                      </a:lnTo>
                      <a:lnTo>
                        <a:pt x="496428" y="206673"/>
                      </a:lnTo>
                      <a:lnTo>
                        <a:pt x="434426" y="206673"/>
                      </a:lnTo>
                      <a:close/>
                      <a:moveTo>
                        <a:pt x="0" y="178152"/>
                      </a:moveTo>
                      <a:lnTo>
                        <a:pt x="59522" y="178152"/>
                      </a:lnTo>
                      <a:lnTo>
                        <a:pt x="59522" y="206673"/>
                      </a:lnTo>
                      <a:lnTo>
                        <a:pt x="0" y="206673"/>
                      </a:lnTo>
                      <a:close/>
                      <a:moveTo>
                        <a:pt x="434426" y="121524"/>
                      </a:moveTo>
                      <a:lnTo>
                        <a:pt x="496428" y="121524"/>
                      </a:lnTo>
                      <a:lnTo>
                        <a:pt x="496428" y="150045"/>
                      </a:lnTo>
                      <a:lnTo>
                        <a:pt x="434426" y="150045"/>
                      </a:lnTo>
                      <a:close/>
                      <a:moveTo>
                        <a:pt x="0" y="119043"/>
                      </a:moveTo>
                      <a:lnTo>
                        <a:pt x="59522" y="119043"/>
                      </a:lnTo>
                      <a:lnTo>
                        <a:pt x="59522" y="147150"/>
                      </a:lnTo>
                      <a:lnTo>
                        <a:pt x="0" y="147150"/>
                      </a:lnTo>
                      <a:close/>
                      <a:moveTo>
                        <a:pt x="116209" y="111200"/>
                      </a:moveTo>
                      <a:lnTo>
                        <a:pt x="116209" y="379959"/>
                      </a:lnTo>
                      <a:lnTo>
                        <a:pt x="382807" y="379959"/>
                      </a:lnTo>
                      <a:lnTo>
                        <a:pt x="382807" y="111200"/>
                      </a:lnTo>
                      <a:close/>
                      <a:moveTo>
                        <a:pt x="105856" y="80189"/>
                      </a:moveTo>
                      <a:lnTo>
                        <a:pt x="393161" y="80189"/>
                      </a:lnTo>
                      <a:cubicBezTo>
                        <a:pt x="403514" y="80189"/>
                        <a:pt x="411279" y="87942"/>
                        <a:pt x="411279" y="100863"/>
                      </a:cubicBezTo>
                      <a:lnTo>
                        <a:pt x="411279" y="387711"/>
                      </a:lnTo>
                      <a:cubicBezTo>
                        <a:pt x="411279" y="400632"/>
                        <a:pt x="403514" y="408385"/>
                        <a:pt x="393161" y="408385"/>
                      </a:cubicBezTo>
                      <a:lnTo>
                        <a:pt x="105856" y="408385"/>
                      </a:lnTo>
                      <a:cubicBezTo>
                        <a:pt x="95502" y="408385"/>
                        <a:pt x="85149" y="400632"/>
                        <a:pt x="85149" y="387711"/>
                      </a:cubicBezTo>
                      <a:lnTo>
                        <a:pt x="85149" y="100863"/>
                      </a:lnTo>
                      <a:cubicBezTo>
                        <a:pt x="85149" y="87942"/>
                        <a:pt x="95502" y="80189"/>
                        <a:pt x="105856" y="80189"/>
                      </a:cubicBezTo>
                      <a:close/>
                      <a:moveTo>
                        <a:pt x="349277" y="0"/>
                      </a:moveTo>
                      <a:lnTo>
                        <a:pt x="377384" y="0"/>
                      </a:lnTo>
                      <a:lnTo>
                        <a:pt x="377384" y="59522"/>
                      </a:lnTo>
                      <a:lnTo>
                        <a:pt x="349277" y="59522"/>
                      </a:lnTo>
                      <a:close/>
                      <a:moveTo>
                        <a:pt x="292235" y="0"/>
                      </a:moveTo>
                      <a:lnTo>
                        <a:pt x="320756" y="0"/>
                      </a:lnTo>
                      <a:lnTo>
                        <a:pt x="320756" y="59522"/>
                      </a:lnTo>
                      <a:lnTo>
                        <a:pt x="292235" y="59522"/>
                      </a:lnTo>
                      <a:close/>
                      <a:moveTo>
                        <a:pt x="235194" y="0"/>
                      </a:moveTo>
                      <a:lnTo>
                        <a:pt x="266195" y="0"/>
                      </a:lnTo>
                      <a:lnTo>
                        <a:pt x="266195" y="59522"/>
                      </a:lnTo>
                      <a:lnTo>
                        <a:pt x="235194" y="59522"/>
                      </a:lnTo>
                      <a:close/>
                      <a:moveTo>
                        <a:pt x="178565" y="0"/>
                      </a:moveTo>
                      <a:lnTo>
                        <a:pt x="209566" y="0"/>
                      </a:lnTo>
                      <a:lnTo>
                        <a:pt x="209566" y="59522"/>
                      </a:lnTo>
                      <a:lnTo>
                        <a:pt x="178565" y="59522"/>
                      </a:lnTo>
                      <a:close/>
                      <a:moveTo>
                        <a:pt x="119044" y="0"/>
                      </a:moveTo>
                      <a:lnTo>
                        <a:pt x="150045" y="0"/>
                      </a:lnTo>
                      <a:lnTo>
                        <a:pt x="150045" y="59522"/>
                      </a:lnTo>
                      <a:lnTo>
                        <a:pt x="119044" y="59522"/>
                      </a:lnTo>
                      <a:close/>
                    </a:path>
                  </a:pathLst>
                </a:custGeom>
                <a:solidFill>
                  <a:srgbClr val="FFFFFF"/>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grpSp>
          <p:sp>
            <p:nvSpPr>
              <p:cNvPr id="35" name="Bullet2">
                <a:extLst>
                  <a:ext uri="{FF2B5EF4-FFF2-40B4-BE49-F238E27FC236}">
                    <a16:creationId xmlns:a16="http://schemas.microsoft.com/office/drawing/2014/main" id="{325A092E-8EDF-4C49-FEC1-C12FF752B5A4}"/>
                  </a:ext>
                </a:extLst>
              </p:cNvPr>
              <p:cNvSpPr txBox="1">
                <a:spLocks/>
              </p:cNvSpPr>
              <p:nvPr/>
            </p:nvSpPr>
            <p:spPr>
              <a:xfrm>
                <a:off x="689929" y="3548371"/>
                <a:ext cx="2912578" cy="615186"/>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数据预处理技术</a:t>
                </a:r>
                <a:endParaRPr lang="en-US" dirty="0"/>
              </a:p>
            </p:txBody>
          </p:sp>
          <p:sp>
            <p:nvSpPr>
              <p:cNvPr id="36" name="Text2">
                <a:extLst>
                  <a:ext uri="{FF2B5EF4-FFF2-40B4-BE49-F238E27FC236}">
                    <a16:creationId xmlns:a16="http://schemas.microsoft.com/office/drawing/2014/main" id="{2C731676-AC24-BE69-4054-50165E489F65}"/>
                  </a:ext>
                </a:extLst>
              </p:cNvPr>
              <p:cNvSpPr txBox="1">
                <a:spLocks/>
              </p:cNvSpPr>
              <p:nvPr/>
            </p:nvSpPr>
            <p:spPr>
              <a:xfrm>
                <a:off x="155961" y="4205371"/>
                <a:ext cx="3446546" cy="1377304"/>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讲解数据清洗与降维方法在特征提取中的应用，确保提取到的特征能够有效反映潜在威胁。</a:t>
                </a:r>
                <a:endParaRPr lang="en-US" dirty="0"/>
              </a:p>
            </p:txBody>
          </p:sp>
        </p:grpSp>
        <p:grpSp>
          <p:nvGrpSpPr>
            <p:cNvPr id="6" name="组合 5">
              <a:extLst>
                <a:ext uri="{FF2B5EF4-FFF2-40B4-BE49-F238E27FC236}">
                  <a16:creationId xmlns:a16="http://schemas.microsoft.com/office/drawing/2014/main" id="{60F537DC-CED9-86B1-A6D7-19E89B161DA9}"/>
                </a:ext>
              </a:extLst>
            </p:cNvPr>
            <p:cNvGrpSpPr/>
            <p:nvPr/>
          </p:nvGrpSpPr>
          <p:grpSpPr>
            <a:xfrm>
              <a:off x="8066321" y="1829970"/>
              <a:ext cx="3452578" cy="2034304"/>
              <a:chOff x="149929" y="5018172"/>
              <a:chExt cx="3452578" cy="2034304"/>
            </a:xfrm>
          </p:grpSpPr>
          <p:grpSp>
            <p:nvGrpSpPr>
              <p:cNvPr id="29" name="组合 28">
                <a:extLst>
                  <a:ext uri="{FF2B5EF4-FFF2-40B4-BE49-F238E27FC236}">
                    <a16:creationId xmlns:a16="http://schemas.microsoft.com/office/drawing/2014/main" id="{18A1CFF8-F074-7A90-3BD6-12DE1ECBF236}"/>
                  </a:ext>
                </a:extLst>
              </p:cNvPr>
              <p:cNvGrpSpPr/>
              <p:nvPr/>
            </p:nvGrpSpPr>
            <p:grpSpPr>
              <a:xfrm>
                <a:off x="149929" y="5059987"/>
                <a:ext cx="540000" cy="540000"/>
                <a:chOff x="149929" y="5059987"/>
                <a:chExt cx="540000" cy="540000"/>
              </a:xfrm>
            </p:grpSpPr>
            <p:sp>
              <p:nvSpPr>
                <p:cNvPr id="32" name="IconBackground3">
                  <a:extLst>
                    <a:ext uri="{FF2B5EF4-FFF2-40B4-BE49-F238E27FC236}">
                      <a16:creationId xmlns:a16="http://schemas.microsoft.com/office/drawing/2014/main" id="{45CBFB83-22C6-2F3F-CC96-5C0DC16A276A}"/>
                    </a:ext>
                  </a:extLst>
                </p:cNvPr>
                <p:cNvSpPr>
                  <a:spLocks noChangeAspect="1"/>
                </p:cNvSpPr>
                <p:nvPr/>
              </p:nvSpPr>
              <p:spPr>
                <a:xfrm>
                  <a:off x="149929" y="5059987"/>
                  <a:ext cx="540000" cy="540000"/>
                </a:xfrm>
                <a:prstGeom prst="ellipse">
                  <a:avLst/>
                </a:prstGeom>
                <a:solidFill>
                  <a:schemeClr val="accent1"/>
                </a:solidFill>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sz="1600" b="1">
                    <a:solidFill>
                      <a:srgbClr val="000000"/>
                    </a:solidFill>
                    <a:cs typeface="+mn-ea"/>
                    <a:sym typeface="+mn-lt"/>
                  </a:endParaRPr>
                </a:p>
              </p:txBody>
            </p:sp>
            <p:sp>
              <p:nvSpPr>
                <p:cNvPr id="33" name="Icon3">
                  <a:extLst>
                    <a:ext uri="{FF2B5EF4-FFF2-40B4-BE49-F238E27FC236}">
                      <a16:creationId xmlns:a16="http://schemas.microsoft.com/office/drawing/2014/main" id="{9CC4EDC3-5589-916C-8E03-27E43C6D0CDA}"/>
                    </a:ext>
                  </a:extLst>
                </p:cNvPr>
                <p:cNvSpPr/>
                <p:nvPr/>
              </p:nvSpPr>
              <p:spPr bwMode="auto">
                <a:xfrm>
                  <a:off x="340419" y="5212804"/>
                  <a:ext cx="159017" cy="234367"/>
                </a:xfrm>
                <a:custGeom>
                  <a:avLst/>
                  <a:gdLst>
                    <a:gd name="connsiteX0" fmla="*/ 243375 w 411467"/>
                    <a:gd name="connsiteY0" fmla="*/ 379562 h 606439"/>
                    <a:gd name="connsiteX1" fmla="*/ 261213 w 411467"/>
                    <a:gd name="connsiteY1" fmla="*/ 379562 h 606439"/>
                    <a:gd name="connsiteX2" fmla="*/ 280380 w 411467"/>
                    <a:gd name="connsiteY2" fmla="*/ 398715 h 606439"/>
                    <a:gd name="connsiteX3" fmla="*/ 299642 w 411467"/>
                    <a:gd name="connsiteY3" fmla="*/ 379562 h 606439"/>
                    <a:gd name="connsiteX4" fmla="*/ 317480 w 411467"/>
                    <a:gd name="connsiteY4" fmla="*/ 379562 h 606439"/>
                    <a:gd name="connsiteX5" fmla="*/ 317480 w 411467"/>
                    <a:gd name="connsiteY5" fmla="*/ 397482 h 606439"/>
                    <a:gd name="connsiteX6" fmla="*/ 298313 w 411467"/>
                    <a:gd name="connsiteY6" fmla="*/ 416635 h 606439"/>
                    <a:gd name="connsiteX7" fmla="*/ 317480 w 411467"/>
                    <a:gd name="connsiteY7" fmla="*/ 435787 h 606439"/>
                    <a:gd name="connsiteX8" fmla="*/ 317480 w 411467"/>
                    <a:gd name="connsiteY8" fmla="*/ 453707 h 606439"/>
                    <a:gd name="connsiteX9" fmla="*/ 308561 w 411467"/>
                    <a:gd name="connsiteY9" fmla="*/ 457405 h 606439"/>
                    <a:gd name="connsiteX10" fmla="*/ 299642 w 411467"/>
                    <a:gd name="connsiteY10" fmla="*/ 453707 h 606439"/>
                    <a:gd name="connsiteX11" fmla="*/ 280380 w 411467"/>
                    <a:gd name="connsiteY11" fmla="*/ 434555 h 606439"/>
                    <a:gd name="connsiteX12" fmla="*/ 261213 w 411467"/>
                    <a:gd name="connsiteY12" fmla="*/ 453707 h 606439"/>
                    <a:gd name="connsiteX13" fmla="*/ 252294 w 411467"/>
                    <a:gd name="connsiteY13" fmla="*/ 457405 h 606439"/>
                    <a:gd name="connsiteX14" fmla="*/ 243375 w 411467"/>
                    <a:gd name="connsiteY14" fmla="*/ 453707 h 606439"/>
                    <a:gd name="connsiteX15" fmla="*/ 243375 w 411467"/>
                    <a:gd name="connsiteY15" fmla="*/ 435787 h 606439"/>
                    <a:gd name="connsiteX16" fmla="*/ 262542 w 411467"/>
                    <a:gd name="connsiteY16" fmla="*/ 416635 h 606439"/>
                    <a:gd name="connsiteX17" fmla="*/ 243375 w 411467"/>
                    <a:gd name="connsiteY17" fmla="*/ 397482 h 606439"/>
                    <a:gd name="connsiteX18" fmla="*/ 243375 w 411467"/>
                    <a:gd name="connsiteY18" fmla="*/ 379562 h 606439"/>
                    <a:gd name="connsiteX19" fmla="*/ 101326 w 411467"/>
                    <a:gd name="connsiteY19" fmla="*/ 379562 h 606439"/>
                    <a:gd name="connsiteX20" fmla="*/ 119164 w 411467"/>
                    <a:gd name="connsiteY20" fmla="*/ 379562 h 606439"/>
                    <a:gd name="connsiteX21" fmla="*/ 138331 w 411467"/>
                    <a:gd name="connsiteY21" fmla="*/ 398715 h 606439"/>
                    <a:gd name="connsiteX22" fmla="*/ 157498 w 411467"/>
                    <a:gd name="connsiteY22" fmla="*/ 379562 h 606439"/>
                    <a:gd name="connsiteX23" fmla="*/ 175431 w 411467"/>
                    <a:gd name="connsiteY23" fmla="*/ 379562 h 606439"/>
                    <a:gd name="connsiteX24" fmla="*/ 175431 w 411467"/>
                    <a:gd name="connsiteY24" fmla="*/ 397482 h 606439"/>
                    <a:gd name="connsiteX25" fmla="*/ 156264 w 411467"/>
                    <a:gd name="connsiteY25" fmla="*/ 416635 h 606439"/>
                    <a:gd name="connsiteX26" fmla="*/ 175431 w 411467"/>
                    <a:gd name="connsiteY26" fmla="*/ 435787 h 606439"/>
                    <a:gd name="connsiteX27" fmla="*/ 175431 w 411467"/>
                    <a:gd name="connsiteY27" fmla="*/ 453707 h 606439"/>
                    <a:gd name="connsiteX28" fmla="*/ 166512 w 411467"/>
                    <a:gd name="connsiteY28" fmla="*/ 457405 h 606439"/>
                    <a:gd name="connsiteX29" fmla="*/ 157498 w 411467"/>
                    <a:gd name="connsiteY29" fmla="*/ 453707 h 606439"/>
                    <a:gd name="connsiteX30" fmla="*/ 138331 w 411467"/>
                    <a:gd name="connsiteY30" fmla="*/ 434555 h 606439"/>
                    <a:gd name="connsiteX31" fmla="*/ 119164 w 411467"/>
                    <a:gd name="connsiteY31" fmla="*/ 453707 h 606439"/>
                    <a:gd name="connsiteX32" fmla="*/ 110245 w 411467"/>
                    <a:gd name="connsiteY32" fmla="*/ 457405 h 606439"/>
                    <a:gd name="connsiteX33" fmla="*/ 101326 w 411467"/>
                    <a:gd name="connsiteY33" fmla="*/ 453707 h 606439"/>
                    <a:gd name="connsiteX34" fmla="*/ 101326 w 411467"/>
                    <a:gd name="connsiteY34" fmla="*/ 435787 h 606439"/>
                    <a:gd name="connsiteX35" fmla="*/ 120493 w 411467"/>
                    <a:gd name="connsiteY35" fmla="*/ 416635 h 606439"/>
                    <a:gd name="connsiteX36" fmla="*/ 101326 w 411467"/>
                    <a:gd name="connsiteY36" fmla="*/ 397482 h 606439"/>
                    <a:gd name="connsiteX37" fmla="*/ 101326 w 411467"/>
                    <a:gd name="connsiteY37" fmla="*/ 379562 h 606439"/>
                    <a:gd name="connsiteX38" fmla="*/ 280288 w 411467"/>
                    <a:gd name="connsiteY38" fmla="*/ 201751 h 606439"/>
                    <a:gd name="connsiteX39" fmla="*/ 280099 w 411467"/>
                    <a:gd name="connsiteY39" fmla="*/ 201846 h 606439"/>
                    <a:gd name="connsiteX40" fmla="*/ 280383 w 411467"/>
                    <a:gd name="connsiteY40" fmla="*/ 201846 h 606439"/>
                    <a:gd name="connsiteX41" fmla="*/ 101326 w 411467"/>
                    <a:gd name="connsiteY41" fmla="*/ 180987 h 606439"/>
                    <a:gd name="connsiteX42" fmla="*/ 119164 w 411467"/>
                    <a:gd name="connsiteY42" fmla="*/ 180987 h 606439"/>
                    <a:gd name="connsiteX43" fmla="*/ 138331 w 411467"/>
                    <a:gd name="connsiteY43" fmla="*/ 200124 h 606439"/>
                    <a:gd name="connsiteX44" fmla="*/ 157498 w 411467"/>
                    <a:gd name="connsiteY44" fmla="*/ 180987 h 606439"/>
                    <a:gd name="connsiteX45" fmla="*/ 175431 w 411467"/>
                    <a:gd name="connsiteY45" fmla="*/ 180987 h 606439"/>
                    <a:gd name="connsiteX46" fmla="*/ 175431 w 411467"/>
                    <a:gd name="connsiteY46" fmla="*/ 198892 h 606439"/>
                    <a:gd name="connsiteX47" fmla="*/ 156264 w 411467"/>
                    <a:gd name="connsiteY47" fmla="*/ 218028 h 606439"/>
                    <a:gd name="connsiteX48" fmla="*/ 175431 w 411467"/>
                    <a:gd name="connsiteY48" fmla="*/ 237165 h 606439"/>
                    <a:gd name="connsiteX49" fmla="*/ 175431 w 411467"/>
                    <a:gd name="connsiteY49" fmla="*/ 255069 h 606439"/>
                    <a:gd name="connsiteX50" fmla="*/ 166512 w 411467"/>
                    <a:gd name="connsiteY50" fmla="*/ 258764 h 606439"/>
                    <a:gd name="connsiteX51" fmla="*/ 157498 w 411467"/>
                    <a:gd name="connsiteY51" fmla="*/ 255069 h 606439"/>
                    <a:gd name="connsiteX52" fmla="*/ 138331 w 411467"/>
                    <a:gd name="connsiteY52" fmla="*/ 235933 h 606439"/>
                    <a:gd name="connsiteX53" fmla="*/ 119164 w 411467"/>
                    <a:gd name="connsiteY53" fmla="*/ 255069 h 606439"/>
                    <a:gd name="connsiteX54" fmla="*/ 110245 w 411467"/>
                    <a:gd name="connsiteY54" fmla="*/ 258764 h 606439"/>
                    <a:gd name="connsiteX55" fmla="*/ 101326 w 411467"/>
                    <a:gd name="connsiteY55" fmla="*/ 255069 h 606439"/>
                    <a:gd name="connsiteX56" fmla="*/ 101326 w 411467"/>
                    <a:gd name="connsiteY56" fmla="*/ 237165 h 606439"/>
                    <a:gd name="connsiteX57" fmla="*/ 120493 w 411467"/>
                    <a:gd name="connsiteY57" fmla="*/ 218028 h 606439"/>
                    <a:gd name="connsiteX58" fmla="*/ 101326 w 411467"/>
                    <a:gd name="connsiteY58" fmla="*/ 198892 h 606439"/>
                    <a:gd name="connsiteX59" fmla="*/ 101326 w 411467"/>
                    <a:gd name="connsiteY59" fmla="*/ 180987 h 606439"/>
                    <a:gd name="connsiteX60" fmla="*/ 280288 w 411467"/>
                    <a:gd name="connsiteY60" fmla="*/ 170486 h 606439"/>
                    <a:gd name="connsiteX61" fmla="*/ 289587 w 411467"/>
                    <a:gd name="connsiteY61" fmla="*/ 174560 h 606439"/>
                    <a:gd name="connsiteX62" fmla="*/ 320139 w 411467"/>
                    <a:gd name="connsiteY62" fmla="*/ 207720 h 606439"/>
                    <a:gd name="connsiteX63" fmla="*/ 319380 w 411467"/>
                    <a:gd name="connsiteY63" fmla="*/ 225532 h 606439"/>
                    <a:gd name="connsiteX64" fmla="*/ 310840 w 411467"/>
                    <a:gd name="connsiteY64" fmla="*/ 228848 h 606439"/>
                    <a:gd name="connsiteX65" fmla="*/ 301542 w 411467"/>
                    <a:gd name="connsiteY65" fmla="*/ 224774 h 606439"/>
                    <a:gd name="connsiteX66" fmla="*/ 294331 w 411467"/>
                    <a:gd name="connsiteY66" fmla="*/ 217005 h 606439"/>
                    <a:gd name="connsiteX67" fmla="*/ 240438 w 411467"/>
                    <a:gd name="connsiteY67" fmla="*/ 314684 h 606439"/>
                    <a:gd name="connsiteX68" fmla="*/ 136732 w 411467"/>
                    <a:gd name="connsiteY68" fmla="*/ 340549 h 606439"/>
                    <a:gd name="connsiteX69" fmla="*/ 123923 w 411467"/>
                    <a:gd name="connsiteY69" fmla="*/ 340265 h 606439"/>
                    <a:gd name="connsiteX70" fmla="*/ 111873 w 411467"/>
                    <a:gd name="connsiteY70" fmla="*/ 327096 h 606439"/>
                    <a:gd name="connsiteX71" fmla="*/ 124966 w 411467"/>
                    <a:gd name="connsiteY71" fmla="*/ 314969 h 606439"/>
                    <a:gd name="connsiteX72" fmla="*/ 226775 w 411467"/>
                    <a:gd name="connsiteY72" fmla="*/ 293462 h 606439"/>
                    <a:gd name="connsiteX73" fmla="*/ 269092 w 411467"/>
                    <a:gd name="connsiteY73" fmla="*/ 213878 h 606439"/>
                    <a:gd name="connsiteX74" fmla="*/ 269187 w 411467"/>
                    <a:gd name="connsiteY74" fmla="*/ 213689 h 606439"/>
                    <a:gd name="connsiteX75" fmla="*/ 258940 w 411467"/>
                    <a:gd name="connsiteY75" fmla="*/ 224679 h 606439"/>
                    <a:gd name="connsiteX76" fmla="*/ 241007 w 411467"/>
                    <a:gd name="connsiteY76" fmla="*/ 225342 h 606439"/>
                    <a:gd name="connsiteX77" fmla="*/ 240343 w 411467"/>
                    <a:gd name="connsiteY77" fmla="*/ 207436 h 606439"/>
                    <a:gd name="connsiteX78" fmla="*/ 270990 w 411467"/>
                    <a:gd name="connsiteY78" fmla="*/ 174560 h 606439"/>
                    <a:gd name="connsiteX79" fmla="*/ 280288 w 411467"/>
                    <a:gd name="connsiteY79" fmla="*/ 170486 h 606439"/>
                    <a:gd name="connsiteX80" fmla="*/ 83034 w 411467"/>
                    <a:gd name="connsiteY80" fmla="*/ 140523 h 606439"/>
                    <a:gd name="connsiteX81" fmla="*/ 83034 w 411467"/>
                    <a:gd name="connsiteY81" fmla="*/ 523527 h 606439"/>
                    <a:gd name="connsiteX82" fmla="*/ 338018 w 411467"/>
                    <a:gd name="connsiteY82" fmla="*/ 523527 h 606439"/>
                    <a:gd name="connsiteX83" fmla="*/ 338018 w 411467"/>
                    <a:gd name="connsiteY83" fmla="*/ 140523 h 606439"/>
                    <a:gd name="connsiteX84" fmla="*/ 277190 w 411467"/>
                    <a:gd name="connsiteY84" fmla="*/ 140523 h 606439"/>
                    <a:gd name="connsiteX85" fmla="*/ 137693 w 411467"/>
                    <a:gd name="connsiteY85" fmla="*/ 140523 h 606439"/>
                    <a:gd name="connsiteX86" fmla="*/ 25337 w 411467"/>
                    <a:gd name="connsiteY86" fmla="*/ 82912 h 606439"/>
                    <a:gd name="connsiteX87" fmla="*/ 25337 w 411467"/>
                    <a:gd name="connsiteY87" fmla="*/ 581139 h 606439"/>
                    <a:gd name="connsiteX88" fmla="*/ 386130 w 411467"/>
                    <a:gd name="connsiteY88" fmla="*/ 581139 h 606439"/>
                    <a:gd name="connsiteX89" fmla="*/ 386130 w 411467"/>
                    <a:gd name="connsiteY89" fmla="*/ 82912 h 606439"/>
                    <a:gd name="connsiteX90" fmla="*/ 289906 w 411467"/>
                    <a:gd name="connsiteY90" fmla="*/ 82912 h 606439"/>
                    <a:gd name="connsiteX91" fmla="*/ 289906 w 411467"/>
                    <a:gd name="connsiteY91" fmla="*/ 115318 h 606439"/>
                    <a:gd name="connsiteX92" fmla="*/ 350734 w 411467"/>
                    <a:gd name="connsiteY92" fmla="*/ 115318 h 606439"/>
                    <a:gd name="connsiteX93" fmla="*/ 363355 w 411467"/>
                    <a:gd name="connsiteY93" fmla="*/ 127921 h 606439"/>
                    <a:gd name="connsiteX94" fmla="*/ 363355 w 411467"/>
                    <a:gd name="connsiteY94" fmla="*/ 536130 h 606439"/>
                    <a:gd name="connsiteX95" fmla="*/ 350734 w 411467"/>
                    <a:gd name="connsiteY95" fmla="*/ 548827 h 606439"/>
                    <a:gd name="connsiteX96" fmla="*/ 70412 w 411467"/>
                    <a:gd name="connsiteY96" fmla="*/ 548827 h 606439"/>
                    <a:gd name="connsiteX97" fmla="*/ 57791 w 411467"/>
                    <a:gd name="connsiteY97" fmla="*/ 536130 h 606439"/>
                    <a:gd name="connsiteX98" fmla="*/ 57791 w 411467"/>
                    <a:gd name="connsiteY98" fmla="*/ 127921 h 606439"/>
                    <a:gd name="connsiteX99" fmla="*/ 70412 w 411467"/>
                    <a:gd name="connsiteY99" fmla="*/ 115318 h 606439"/>
                    <a:gd name="connsiteX100" fmla="*/ 125072 w 411467"/>
                    <a:gd name="connsiteY100" fmla="*/ 115318 h 606439"/>
                    <a:gd name="connsiteX101" fmla="*/ 125072 w 411467"/>
                    <a:gd name="connsiteY101" fmla="*/ 82912 h 606439"/>
                    <a:gd name="connsiteX102" fmla="*/ 185786 w 411467"/>
                    <a:gd name="connsiteY102" fmla="*/ 57581 h 606439"/>
                    <a:gd name="connsiteX103" fmla="*/ 229140 w 411467"/>
                    <a:gd name="connsiteY103" fmla="*/ 57581 h 606439"/>
                    <a:gd name="connsiteX104" fmla="*/ 241758 w 411467"/>
                    <a:gd name="connsiteY104" fmla="*/ 70295 h 606439"/>
                    <a:gd name="connsiteX105" fmla="*/ 229140 w 411467"/>
                    <a:gd name="connsiteY105" fmla="*/ 82914 h 606439"/>
                    <a:gd name="connsiteX106" fmla="*/ 185786 w 411467"/>
                    <a:gd name="connsiteY106" fmla="*/ 82914 h 606439"/>
                    <a:gd name="connsiteX107" fmla="*/ 173168 w 411467"/>
                    <a:gd name="connsiteY107" fmla="*/ 70295 h 606439"/>
                    <a:gd name="connsiteX108" fmla="*/ 185786 w 411467"/>
                    <a:gd name="connsiteY108" fmla="*/ 57581 h 606439"/>
                    <a:gd name="connsiteX109" fmla="*/ 150409 w 411467"/>
                    <a:gd name="connsiteY109" fmla="*/ 25300 h 606439"/>
                    <a:gd name="connsiteX110" fmla="*/ 150409 w 411467"/>
                    <a:gd name="connsiteY110" fmla="*/ 115318 h 606439"/>
                    <a:gd name="connsiteX111" fmla="*/ 264569 w 411467"/>
                    <a:gd name="connsiteY111" fmla="*/ 115318 h 606439"/>
                    <a:gd name="connsiteX112" fmla="*/ 264569 w 411467"/>
                    <a:gd name="connsiteY112" fmla="*/ 25300 h 606439"/>
                    <a:gd name="connsiteX113" fmla="*/ 137693 w 411467"/>
                    <a:gd name="connsiteY113" fmla="*/ 0 h 606439"/>
                    <a:gd name="connsiteX114" fmla="*/ 277190 w 411467"/>
                    <a:gd name="connsiteY114" fmla="*/ 0 h 606439"/>
                    <a:gd name="connsiteX115" fmla="*/ 289906 w 411467"/>
                    <a:gd name="connsiteY115" fmla="*/ 12602 h 606439"/>
                    <a:gd name="connsiteX116" fmla="*/ 289906 w 411467"/>
                    <a:gd name="connsiteY116" fmla="*/ 57612 h 606439"/>
                    <a:gd name="connsiteX117" fmla="*/ 398751 w 411467"/>
                    <a:gd name="connsiteY117" fmla="*/ 57612 h 606439"/>
                    <a:gd name="connsiteX118" fmla="*/ 411467 w 411467"/>
                    <a:gd name="connsiteY118" fmla="*/ 70309 h 606439"/>
                    <a:gd name="connsiteX119" fmla="*/ 411467 w 411467"/>
                    <a:gd name="connsiteY119" fmla="*/ 593837 h 606439"/>
                    <a:gd name="connsiteX120" fmla="*/ 398751 w 411467"/>
                    <a:gd name="connsiteY120" fmla="*/ 606439 h 606439"/>
                    <a:gd name="connsiteX121" fmla="*/ 12716 w 411467"/>
                    <a:gd name="connsiteY121" fmla="*/ 606439 h 606439"/>
                    <a:gd name="connsiteX122" fmla="*/ 0 w 411467"/>
                    <a:gd name="connsiteY122" fmla="*/ 593837 h 606439"/>
                    <a:gd name="connsiteX123" fmla="*/ 0 w 411467"/>
                    <a:gd name="connsiteY123" fmla="*/ 70309 h 606439"/>
                    <a:gd name="connsiteX124" fmla="*/ 12716 w 411467"/>
                    <a:gd name="connsiteY124" fmla="*/ 57612 h 606439"/>
                    <a:gd name="connsiteX125" fmla="*/ 125072 w 411467"/>
                    <a:gd name="connsiteY125" fmla="*/ 57612 h 606439"/>
                    <a:gd name="connsiteX126" fmla="*/ 125072 w 411467"/>
                    <a:gd name="connsiteY126" fmla="*/ 12602 h 606439"/>
                    <a:gd name="connsiteX127" fmla="*/ 137693 w 411467"/>
                    <a:gd name="connsiteY127" fmla="*/ 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411467" h="606439">
                      <a:moveTo>
                        <a:pt x="243375" y="379562"/>
                      </a:moveTo>
                      <a:cubicBezTo>
                        <a:pt x="248309" y="374632"/>
                        <a:pt x="256279" y="374632"/>
                        <a:pt x="261213" y="379562"/>
                      </a:cubicBezTo>
                      <a:lnTo>
                        <a:pt x="280380" y="398715"/>
                      </a:lnTo>
                      <a:lnTo>
                        <a:pt x="299642" y="379562"/>
                      </a:lnTo>
                      <a:cubicBezTo>
                        <a:pt x="304576" y="374632"/>
                        <a:pt x="312546" y="374632"/>
                        <a:pt x="317480" y="379562"/>
                      </a:cubicBezTo>
                      <a:cubicBezTo>
                        <a:pt x="322414" y="384493"/>
                        <a:pt x="322414" y="392552"/>
                        <a:pt x="317480" y="397482"/>
                      </a:cubicBezTo>
                      <a:lnTo>
                        <a:pt x="298313" y="416635"/>
                      </a:lnTo>
                      <a:lnTo>
                        <a:pt x="317480" y="435787"/>
                      </a:lnTo>
                      <a:cubicBezTo>
                        <a:pt x="322414" y="440718"/>
                        <a:pt x="322414" y="448777"/>
                        <a:pt x="317480" y="453707"/>
                      </a:cubicBezTo>
                      <a:cubicBezTo>
                        <a:pt x="315013" y="456172"/>
                        <a:pt x="311787" y="457405"/>
                        <a:pt x="308561" y="457405"/>
                      </a:cubicBezTo>
                      <a:cubicBezTo>
                        <a:pt x="305335" y="457405"/>
                        <a:pt x="302109" y="456172"/>
                        <a:pt x="299642" y="453707"/>
                      </a:cubicBezTo>
                      <a:lnTo>
                        <a:pt x="280380" y="434555"/>
                      </a:lnTo>
                      <a:lnTo>
                        <a:pt x="261213" y="453707"/>
                      </a:lnTo>
                      <a:cubicBezTo>
                        <a:pt x="258746" y="456172"/>
                        <a:pt x="255520" y="457405"/>
                        <a:pt x="252294" y="457405"/>
                      </a:cubicBezTo>
                      <a:cubicBezTo>
                        <a:pt x="249068" y="457405"/>
                        <a:pt x="245842" y="456172"/>
                        <a:pt x="243375" y="453707"/>
                      </a:cubicBezTo>
                      <a:cubicBezTo>
                        <a:pt x="238441" y="448777"/>
                        <a:pt x="238441" y="440718"/>
                        <a:pt x="243375" y="435787"/>
                      </a:cubicBezTo>
                      <a:lnTo>
                        <a:pt x="262542" y="416635"/>
                      </a:lnTo>
                      <a:lnTo>
                        <a:pt x="243375" y="397482"/>
                      </a:lnTo>
                      <a:cubicBezTo>
                        <a:pt x="238441" y="392552"/>
                        <a:pt x="238441" y="384493"/>
                        <a:pt x="243375" y="379562"/>
                      </a:cubicBezTo>
                      <a:close/>
                      <a:moveTo>
                        <a:pt x="101326" y="379562"/>
                      </a:moveTo>
                      <a:cubicBezTo>
                        <a:pt x="106260" y="374632"/>
                        <a:pt x="114230" y="374632"/>
                        <a:pt x="119164" y="379562"/>
                      </a:cubicBezTo>
                      <a:lnTo>
                        <a:pt x="138331" y="398715"/>
                      </a:lnTo>
                      <a:lnTo>
                        <a:pt x="157498" y="379562"/>
                      </a:lnTo>
                      <a:cubicBezTo>
                        <a:pt x="162432" y="374632"/>
                        <a:pt x="170497" y="374632"/>
                        <a:pt x="175431" y="379562"/>
                      </a:cubicBezTo>
                      <a:cubicBezTo>
                        <a:pt x="180365" y="384493"/>
                        <a:pt x="180365" y="392552"/>
                        <a:pt x="175431" y="397482"/>
                      </a:cubicBezTo>
                      <a:lnTo>
                        <a:pt x="156264" y="416635"/>
                      </a:lnTo>
                      <a:lnTo>
                        <a:pt x="175431" y="435787"/>
                      </a:lnTo>
                      <a:cubicBezTo>
                        <a:pt x="180365" y="440718"/>
                        <a:pt x="180365" y="448777"/>
                        <a:pt x="175431" y="453707"/>
                      </a:cubicBezTo>
                      <a:cubicBezTo>
                        <a:pt x="172964" y="456172"/>
                        <a:pt x="169738" y="457405"/>
                        <a:pt x="166512" y="457405"/>
                      </a:cubicBezTo>
                      <a:cubicBezTo>
                        <a:pt x="163286" y="457405"/>
                        <a:pt x="159965" y="456172"/>
                        <a:pt x="157498" y="453707"/>
                      </a:cubicBezTo>
                      <a:lnTo>
                        <a:pt x="138331" y="434555"/>
                      </a:lnTo>
                      <a:lnTo>
                        <a:pt x="119164" y="453707"/>
                      </a:lnTo>
                      <a:cubicBezTo>
                        <a:pt x="116697" y="456172"/>
                        <a:pt x="113471" y="457405"/>
                        <a:pt x="110245" y="457405"/>
                      </a:cubicBezTo>
                      <a:cubicBezTo>
                        <a:pt x="107019" y="457405"/>
                        <a:pt x="103793" y="456172"/>
                        <a:pt x="101326" y="453707"/>
                      </a:cubicBezTo>
                      <a:cubicBezTo>
                        <a:pt x="96392" y="448777"/>
                        <a:pt x="96392" y="440718"/>
                        <a:pt x="101326" y="435787"/>
                      </a:cubicBezTo>
                      <a:lnTo>
                        <a:pt x="120493" y="416635"/>
                      </a:lnTo>
                      <a:lnTo>
                        <a:pt x="101326" y="397482"/>
                      </a:lnTo>
                      <a:cubicBezTo>
                        <a:pt x="96392" y="392552"/>
                        <a:pt x="96392" y="384493"/>
                        <a:pt x="101326" y="379562"/>
                      </a:cubicBezTo>
                      <a:close/>
                      <a:moveTo>
                        <a:pt x="280288" y="201751"/>
                      </a:moveTo>
                      <a:lnTo>
                        <a:pt x="280099" y="201846"/>
                      </a:lnTo>
                      <a:cubicBezTo>
                        <a:pt x="280193" y="201846"/>
                        <a:pt x="280288" y="201846"/>
                        <a:pt x="280383" y="201846"/>
                      </a:cubicBezTo>
                      <a:close/>
                      <a:moveTo>
                        <a:pt x="101326" y="180987"/>
                      </a:moveTo>
                      <a:cubicBezTo>
                        <a:pt x="106260" y="176061"/>
                        <a:pt x="114230" y="176061"/>
                        <a:pt x="119164" y="180987"/>
                      </a:cubicBezTo>
                      <a:lnTo>
                        <a:pt x="138331" y="200124"/>
                      </a:lnTo>
                      <a:lnTo>
                        <a:pt x="157498" y="180987"/>
                      </a:lnTo>
                      <a:cubicBezTo>
                        <a:pt x="162432" y="176061"/>
                        <a:pt x="170497" y="176061"/>
                        <a:pt x="175431" y="180987"/>
                      </a:cubicBezTo>
                      <a:cubicBezTo>
                        <a:pt x="180365" y="185913"/>
                        <a:pt x="180365" y="193966"/>
                        <a:pt x="175431" y="198892"/>
                      </a:cubicBezTo>
                      <a:lnTo>
                        <a:pt x="156264" y="218028"/>
                      </a:lnTo>
                      <a:lnTo>
                        <a:pt x="175431" y="237165"/>
                      </a:lnTo>
                      <a:cubicBezTo>
                        <a:pt x="180365" y="242186"/>
                        <a:pt x="180365" y="250143"/>
                        <a:pt x="175431" y="255069"/>
                      </a:cubicBezTo>
                      <a:cubicBezTo>
                        <a:pt x="172964" y="257533"/>
                        <a:pt x="169738" y="258764"/>
                        <a:pt x="166512" y="258764"/>
                      </a:cubicBezTo>
                      <a:cubicBezTo>
                        <a:pt x="163286" y="258764"/>
                        <a:pt x="159965" y="257533"/>
                        <a:pt x="157498" y="255069"/>
                      </a:cubicBezTo>
                      <a:lnTo>
                        <a:pt x="138331" y="235933"/>
                      </a:lnTo>
                      <a:lnTo>
                        <a:pt x="119164" y="255069"/>
                      </a:lnTo>
                      <a:cubicBezTo>
                        <a:pt x="116697" y="257533"/>
                        <a:pt x="113471" y="258764"/>
                        <a:pt x="110245" y="258764"/>
                      </a:cubicBezTo>
                      <a:cubicBezTo>
                        <a:pt x="107019" y="258764"/>
                        <a:pt x="103793" y="257533"/>
                        <a:pt x="101326" y="255069"/>
                      </a:cubicBezTo>
                      <a:cubicBezTo>
                        <a:pt x="96392" y="250143"/>
                        <a:pt x="96392" y="242186"/>
                        <a:pt x="101326" y="237165"/>
                      </a:cubicBezTo>
                      <a:lnTo>
                        <a:pt x="120493" y="218028"/>
                      </a:lnTo>
                      <a:lnTo>
                        <a:pt x="101326" y="198892"/>
                      </a:lnTo>
                      <a:cubicBezTo>
                        <a:pt x="96392" y="193966"/>
                        <a:pt x="96392" y="185913"/>
                        <a:pt x="101326" y="180987"/>
                      </a:cubicBezTo>
                      <a:close/>
                      <a:moveTo>
                        <a:pt x="280288" y="170486"/>
                      </a:moveTo>
                      <a:cubicBezTo>
                        <a:pt x="283894" y="170486"/>
                        <a:pt x="287215" y="172002"/>
                        <a:pt x="289587" y="174560"/>
                      </a:cubicBezTo>
                      <a:lnTo>
                        <a:pt x="320139" y="207720"/>
                      </a:lnTo>
                      <a:cubicBezTo>
                        <a:pt x="324883" y="212836"/>
                        <a:pt x="324503" y="220794"/>
                        <a:pt x="319380" y="225532"/>
                      </a:cubicBezTo>
                      <a:cubicBezTo>
                        <a:pt x="316913" y="227805"/>
                        <a:pt x="313877" y="228848"/>
                        <a:pt x="310840" y="228848"/>
                      </a:cubicBezTo>
                      <a:cubicBezTo>
                        <a:pt x="307425" y="228848"/>
                        <a:pt x="304009" y="227521"/>
                        <a:pt x="301542" y="224774"/>
                      </a:cubicBezTo>
                      <a:lnTo>
                        <a:pt x="294331" y="217005"/>
                      </a:lnTo>
                      <a:cubicBezTo>
                        <a:pt x="291959" y="259734"/>
                        <a:pt x="273457" y="293557"/>
                        <a:pt x="240438" y="314684"/>
                      </a:cubicBezTo>
                      <a:cubicBezTo>
                        <a:pt x="214061" y="331643"/>
                        <a:pt x="178385" y="340549"/>
                        <a:pt x="136732" y="340549"/>
                      </a:cubicBezTo>
                      <a:cubicBezTo>
                        <a:pt x="132557" y="340549"/>
                        <a:pt x="128287" y="340454"/>
                        <a:pt x="123923" y="340265"/>
                      </a:cubicBezTo>
                      <a:cubicBezTo>
                        <a:pt x="116996" y="339981"/>
                        <a:pt x="111493" y="334107"/>
                        <a:pt x="111873" y="327096"/>
                      </a:cubicBezTo>
                      <a:cubicBezTo>
                        <a:pt x="112157" y="320085"/>
                        <a:pt x="118040" y="314779"/>
                        <a:pt x="124966" y="314969"/>
                      </a:cubicBezTo>
                      <a:cubicBezTo>
                        <a:pt x="166904" y="316769"/>
                        <a:pt x="202105" y="309284"/>
                        <a:pt x="226775" y="293462"/>
                      </a:cubicBezTo>
                      <a:cubicBezTo>
                        <a:pt x="253437" y="276314"/>
                        <a:pt x="267669" y="249596"/>
                        <a:pt x="269092" y="213878"/>
                      </a:cubicBezTo>
                      <a:cubicBezTo>
                        <a:pt x="269092" y="213783"/>
                        <a:pt x="269092" y="213783"/>
                        <a:pt x="269187" y="213689"/>
                      </a:cubicBezTo>
                      <a:lnTo>
                        <a:pt x="258940" y="224679"/>
                      </a:lnTo>
                      <a:cubicBezTo>
                        <a:pt x="254196" y="229795"/>
                        <a:pt x="246131" y="230079"/>
                        <a:pt x="241007" y="225342"/>
                      </a:cubicBezTo>
                      <a:cubicBezTo>
                        <a:pt x="235884" y="220605"/>
                        <a:pt x="235599" y="212552"/>
                        <a:pt x="240343" y="207436"/>
                      </a:cubicBezTo>
                      <a:lnTo>
                        <a:pt x="270990" y="174560"/>
                      </a:lnTo>
                      <a:cubicBezTo>
                        <a:pt x="273457" y="172002"/>
                        <a:pt x="276778" y="170486"/>
                        <a:pt x="280288" y="170486"/>
                      </a:cubicBezTo>
                      <a:close/>
                      <a:moveTo>
                        <a:pt x="83034" y="140523"/>
                      </a:moveTo>
                      <a:lnTo>
                        <a:pt x="83034" y="523527"/>
                      </a:lnTo>
                      <a:lnTo>
                        <a:pt x="338018" y="523527"/>
                      </a:lnTo>
                      <a:lnTo>
                        <a:pt x="338018" y="140523"/>
                      </a:lnTo>
                      <a:lnTo>
                        <a:pt x="277190" y="140523"/>
                      </a:lnTo>
                      <a:lnTo>
                        <a:pt x="137693" y="140523"/>
                      </a:lnTo>
                      <a:close/>
                      <a:moveTo>
                        <a:pt x="25337" y="82912"/>
                      </a:moveTo>
                      <a:lnTo>
                        <a:pt x="25337" y="581139"/>
                      </a:lnTo>
                      <a:lnTo>
                        <a:pt x="386130" y="581139"/>
                      </a:lnTo>
                      <a:lnTo>
                        <a:pt x="386130" y="82912"/>
                      </a:lnTo>
                      <a:lnTo>
                        <a:pt x="289906" y="82912"/>
                      </a:lnTo>
                      <a:lnTo>
                        <a:pt x="289906" y="115318"/>
                      </a:lnTo>
                      <a:lnTo>
                        <a:pt x="350734" y="115318"/>
                      </a:lnTo>
                      <a:cubicBezTo>
                        <a:pt x="357661" y="115318"/>
                        <a:pt x="363355" y="120909"/>
                        <a:pt x="363355" y="127921"/>
                      </a:cubicBezTo>
                      <a:lnTo>
                        <a:pt x="363355" y="536130"/>
                      </a:lnTo>
                      <a:cubicBezTo>
                        <a:pt x="363355" y="543142"/>
                        <a:pt x="357661" y="548827"/>
                        <a:pt x="350734" y="548827"/>
                      </a:cubicBezTo>
                      <a:lnTo>
                        <a:pt x="70412" y="548827"/>
                      </a:lnTo>
                      <a:cubicBezTo>
                        <a:pt x="63390" y="548827"/>
                        <a:pt x="57791" y="543142"/>
                        <a:pt x="57791" y="536130"/>
                      </a:cubicBezTo>
                      <a:lnTo>
                        <a:pt x="57791" y="127921"/>
                      </a:lnTo>
                      <a:cubicBezTo>
                        <a:pt x="57791" y="120909"/>
                        <a:pt x="63390" y="115318"/>
                        <a:pt x="70412" y="115318"/>
                      </a:cubicBezTo>
                      <a:lnTo>
                        <a:pt x="125072" y="115318"/>
                      </a:lnTo>
                      <a:lnTo>
                        <a:pt x="125072" y="82912"/>
                      </a:lnTo>
                      <a:close/>
                      <a:moveTo>
                        <a:pt x="185786" y="57581"/>
                      </a:moveTo>
                      <a:lnTo>
                        <a:pt x="229140" y="57581"/>
                      </a:lnTo>
                      <a:cubicBezTo>
                        <a:pt x="236066" y="57581"/>
                        <a:pt x="241758" y="63274"/>
                        <a:pt x="241758" y="70295"/>
                      </a:cubicBezTo>
                      <a:cubicBezTo>
                        <a:pt x="241758" y="77221"/>
                        <a:pt x="236066" y="82914"/>
                        <a:pt x="229140" y="82914"/>
                      </a:cubicBezTo>
                      <a:lnTo>
                        <a:pt x="185786" y="82914"/>
                      </a:lnTo>
                      <a:cubicBezTo>
                        <a:pt x="178860" y="82914"/>
                        <a:pt x="173168" y="77221"/>
                        <a:pt x="173168" y="70295"/>
                      </a:cubicBezTo>
                      <a:cubicBezTo>
                        <a:pt x="173168" y="63274"/>
                        <a:pt x="178860" y="57581"/>
                        <a:pt x="185786" y="57581"/>
                      </a:cubicBezTo>
                      <a:close/>
                      <a:moveTo>
                        <a:pt x="150409" y="25300"/>
                      </a:moveTo>
                      <a:lnTo>
                        <a:pt x="150409" y="115318"/>
                      </a:lnTo>
                      <a:lnTo>
                        <a:pt x="264569" y="115318"/>
                      </a:lnTo>
                      <a:lnTo>
                        <a:pt x="264569" y="25300"/>
                      </a:lnTo>
                      <a:close/>
                      <a:moveTo>
                        <a:pt x="137693" y="0"/>
                      </a:moveTo>
                      <a:lnTo>
                        <a:pt x="277190" y="0"/>
                      </a:lnTo>
                      <a:cubicBezTo>
                        <a:pt x="284212" y="0"/>
                        <a:pt x="289906" y="5685"/>
                        <a:pt x="289906" y="12602"/>
                      </a:cubicBezTo>
                      <a:lnTo>
                        <a:pt x="289906" y="57612"/>
                      </a:lnTo>
                      <a:lnTo>
                        <a:pt x="398751" y="57612"/>
                      </a:lnTo>
                      <a:cubicBezTo>
                        <a:pt x="405773" y="57612"/>
                        <a:pt x="411467" y="63297"/>
                        <a:pt x="411467" y="70309"/>
                      </a:cubicBezTo>
                      <a:lnTo>
                        <a:pt x="411467" y="593837"/>
                      </a:lnTo>
                      <a:cubicBezTo>
                        <a:pt x="411467" y="600754"/>
                        <a:pt x="405773" y="606439"/>
                        <a:pt x="398751" y="606439"/>
                      </a:cubicBezTo>
                      <a:lnTo>
                        <a:pt x="12716" y="606439"/>
                      </a:lnTo>
                      <a:cubicBezTo>
                        <a:pt x="5694" y="606439"/>
                        <a:pt x="0" y="600754"/>
                        <a:pt x="0" y="593837"/>
                      </a:cubicBezTo>
                      <a:lnTo>
                        <a:pt x="0" y="70309"/>
                      </a:lnTo>
                      <a:cubicBezTo>
                        <a:pt x="0" y="63297"/>
                        <a:pt x="5694" y="57612"/>
                        <a:pt x="12716" y="57612"/>
                      </a:cubicBezTo>
                      <a:lnTo>
                        <a:pt x="125072" y="57612"/>
                      </a:lnTo>
                      <a:lnTo>
                        <a:pt x="125072" y="12602"/>
                      </a:lnTo>
                      <a:cubicBezTo>
                        <a:pt x="125072" y="5685"/>
                        <a:pt x="130766" y="0"/>
                        <a:pt x="137693" y="0"/>
                      </a:cubicBezTo>
                      <a:close/>
                    </a:path>
                  </a:pathLst>
                </a:custGeom>
                <a:solidFill>
                  <a:srgbClr val="FFFFFF"/>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grpSp>
          <p:sp>
            <p:nvSpPr>
              <p:cNvPr id="30" name="Bullet3">
                <a:extLst>
                  <a:ext uri="{FF2B5EF4-FFF2-40B4-BE49-F238E27FC236}">
                    <a16:creationId xmlns:a16="http://schemas.microsoft.com/office/drawing/2014/main" id="{DE42AB3F-FECA-4E3D-B0DF-2963F65BFCDA}"/>
                  </a:ext>
                </a:extLst>
              </p:cNvPr>
              <p:cNvSpPr txBox="1">
                <a:spLocks/>
              </p:cNvSpPr>
              <p:nvPr/>
            </p:nvSpPr>
            <p:spPr>
              <a:xfrm>
                <a:off x="689929" y="5018172"/>
                <a:ext cx="2912578" cy="615186"/>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特征选择策略</a:t>
                </a:r>
                <a:endParaRPr lang="en-US" dirty="0"/>
              </a:p>
            </p:txBody>
          </p:sp>
          <p:sp>
            <p:nvSpPr>
              <p:cNvPr id="31" name="Text3">
                <a:extLst>
                  <a:ext uri="{FF2B5EF4-FFF2-40B4-BE49-F238E27FC236}">
                    <a16:creationId xmlns:a16="http://schemas.microsoft.com/office/drawing/2014/main" id="{A92A4C7D-6CD2-DDDC-8140-338C4BDDBE0B}"/>
                  </a:ext>
                </a:extLst>
              </p:cNvPr>
              <p:cNvSpPr txBox="1">
                <a:spLocks/>
              </p:cNvSpPr>
              <p:nvPr/>
            </p:nvSpPr>
            <p:spPr>
              <a:xfrm>
                <a:off x="155961" y="5675172"/>
                <a:ext cx="3446546" cy="1377304"/>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探讨如何从大量特征中选择最具代表性的子集，以提高入侵检测系统的效率和准确性。</a:t>
                </a:r>
                <a:endParaRPr lang="en-US" dirty="0"/>
              </a:p>
            </p:txBody>
          </p:sp>
        </p:grpSp>
        <p:grpSp>
          <p:nvGrpSpPr>
            <p:cNvPr id="7" name="组合 6">
              <a:extLst>
                <a:ext uri="{FF2B5EF4-FFF2-40B4-BE49-F238E27FC236}">
                  <a16:creationId xmlns:a16="http://schemas.microsoft.com/office/drawing/2014/main" id="{B55F9CB3-4D0C-E268-1E6B-CFF01253AFD4}"/>
                </a:ext>
              </a:extLst>
            </p:cNvPr>
            <p:cNvGrpSpPr/>
            <p:nvPr/>
          </p:nvGrpSpPr>
          <p:grpSpPr>
            <a:xfrm>
              <a:off x="739142" y="4082457"/>
              <a:ext cx="3452579" cy="1999186"/>
              <a:chOff x="6595207" y="2189610"/>
              <a:chExt cx="3452579" cy="1999186"/>
            </a:xfrm>
          </p:grpSpPr>
          <p:grpSp>
            <p:nvGrpSpPr>
              <p:cNvPr id="24" name="组合 23">
                <a:extLst>
                  <a:ext uri="{FF2B5EF4-FFF2-40B4-BE49-F238E27FC236}">
                    <a16:creationId xmlns:a16="http://schemas.microsoft.com/office/drawing/2014/main" id="{1A182829-BB05-41B3-CBF8-7225A8241939}"/>
                  </a:ext>
                </a:extLst>
              </p:cNvPr>
              <p:cNvGrpSpPr/>
              <p:nvPr/>
            </p:nvGrpSpPr>
            <p:grpSpPr>
              <a:xfrm>
                <a:off x="6595207" y="2228845"/>
                <a:ext cx="540000" cy="540000"/>
                <a:chOff x="6595207" y="2228845"/>
                <a:chExt cx="540000" cy="540000"/>
              </a:xfrm>
            </p:grpSpPr>
            <p:sp>
              <p:nvSpPr>
                <p:cNvPr id="27" name="IconBackground4">
                  <a:extLst>
                    <a:ext uri="{FF2B5EF4-FFF2-40B4-BE49-F238E27FC236}">
                      <a16:creationId xmlns:a16="http://schemas.microsoft.com/office/drawing/2014/main" id="{D922D73E-312D-C754-CBD1-B46FC067FED8}"/>
                    </a:ext>
                  </a:extLst>
                </p:cNvPr>
                <p:cNvSpPr>
                  <a:spLocks noChangeAspect="1"/>
                </p:cNvSpPr>
                <p:nvPr/>
              </p:nvSpPr>
              <p:spPr>
                <a:xfrm>
                  <a:off x="6595207" y="2228845"/>
                  <a:ext cx="540000" cy="540000"/>
                </a:xfrm>
                <a:prstGeom prst="ellipse">
                  <a:avLst/>
                </a:prstGeom>
                <a:solidFill>
                  <a:schemeClr val="accent1"/>
                </a:solidFill>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sz="1600" b="1">
                    <a:solidFill>
                      <a:srgbClr val="000000"/>
                    </a:solidFill>
                    <a:cs typeface="+mn-ea"/>
                    <a:sym typeface="+mn-lt"/>
                  </a:endParaRPr>
                </a:p>
              </p:txBody>
            </p:sp>
            <p:sp>
              <p:nvSpPr>
                <p:cNvPr id="28" name="Icon4">
                  <a:extLst>
                    <a:ext uri="{FF2B5EF4-FFF2-40B4-BE49-F238E27FC236}">
                      <a16:creationId xmlns:a16="http://schemas.microsoft.com/office/drawing/2014/main" id="{8C826424-C9C9-07A9-93B4-2120CAE663B5}"/>
                    </a:ext>
                  </a:extLst>
                </p:cNvPr>
                <p:cNvSpPr/>
                <p:nvPr/>
              </p:nvSpPr>
              <p:spPr bwMode="auto">
                <a:xfrm>
                  <a:off x="6736683" y="2370520"/>
                  <a:ext cx="257048" cy="256650"/>
                </a:xfrm>
                <a:custGeom>
                  <a:avLst/>
                  <a:gdLst>
                    <a:gd name="connsiteX0" fmla="*/ 503750 w 609489"/>
                    <a:gd name="connsiteY0" fmla="*/ 437223 h 608545"/>
                    <a:gd name="connsiteX1" fmla="*/ 533190 w 609489"/>
                    <a:gd name="connsiteY1" fmla="*/ 437223 h 608545"/>
                    <a:gd name="connsiteX2" fmla="*/ 542197 w 609489"/>
                    <a:gd name="connsiteY2" fmla="*/ 446084 h 608545"/>
                    <a:gd name="connsiteX3" fmla="*/ 542197 w 609489"/>
                    <a:gd name="connsiteY3" fmla="*/ 494011 h 608545"/>
                    <a:gd name="connsiteX4" fmla="*/ 590187 w 609489"/>
                    <a:gd name="connsiteY4" fmla="*/ 494011 h 608545"/>
                    <a:gd name="connsiteX5" fmla="*/ 599194 w 609489"/>
                    <a:gd name="connsiteY5" fmla="*/ 503006 h 608545"/>
                    <a:gd name="connsiteX6" fmla="*/ 599194 w 609489"/>
                    <a:gd name="connsiteY6" fmla="*/ 532407 h 608545"/>
                    <a:gd name="connsiteX7" fmla="*/ 590187 w 609489"/>
                    <a:gd name="connsiteY7" fmla="*/ 541402 h 608545"/>
                    <a:gd name="connsiteX8" fmla="*/ 542197 w 609489"/>
                    <a:gd name="connsiteY8" fmla="*/ 541402 h 608545"/>
                    <a:gd name="connsiteX9" fmla="*/ 542197 w 609489"/>
                    <a:gd name="connsiteY9" fmla="*/ 589329 h 608545"/>
                    <a:gd name="connsiteX10" fmla="*/ 533190 w 609489"/>
                    <a:gd name="connsiteY10" fmla="*/ 598324 h 608545"/>
                    <a:gd name="connsiteX11" fmla="*/ 503750 w 609489"/>
                    <a:gd name="connsiteY11" fmla="*/ 598324 h 608545"/>
                    <a:gd name="connsiteX12" fmla="*/ 494744 w 609489"/>
                    <a:gd name="connsiteY12" fmla="*/ 589329 h 608545"/>
                    <a:gd name="connsiteX13" fmla="*/ 494744 w 609489"/>
                    <a:gd name="connsiteY13" fmla="*/ 541402 h 608545"/>
                    <a:gd name="connsiteX14" fmla="*/ 446753 w 609489"/>
                    <a:gd name="connsiteY14" fmla="*/ 541402 h 608545"/>
                    <a:gd name="connsiteX15" fmla="*/ 437881 w 609489"/>
                    <a:gd name="connsiteY15" fmla="*/ 532407 h 608545"/>
                    <a:gd name="connsiteX16" fmla="*/ 437881 w 609489"/>
                    <a:gd name="connsiteY16" fmla="*/ 503006 h 608545"/>
                    <a:gd name="connsiteX17" fmla="*/ 446753 w 609489"/>
                    <a:gd name="connsiteY17" fmla="*/ 494011 h 608545"/>
                    <a:gd name="connsiteX18" fmla="*/ 494744 w 609489"/>
                    <a:gd name="connsiteY18" fmla="*/ 494011 h 608545"/>
                    <a:gd name="connsiteX19" fmla="*/ 494744 w 609489"/>
                    <a:gd name="connsiteY19" fmla="*/ 446084 h 608545"/>
                    <a:gd name="connsiteX20" fmla="*/ 503750 w 609489"/>
                    <a:gd name="connsiteY20" fmla="*/ 437223 h 608545"/>
                    <a:gd name="connsiteX21" fmla="*/ 327101 w 609489"/>
                    <a:gd name="connsiteY21" fmla="*/ 115062 h 608545"/>
                    <a:gd name="connsiteX22" fmla="*/ 345116 w 609489"/>
                    <a:gd name="connsiteY22" fmla="*/ 115465 h 608545"/>
                    <a:gd name="connsiteX23" fmla="*/ 493811 w 609489"/>
                    <a:gd name="connsiteY23" fmla="*/ 263929 h 608545"/>
                    <a:gd name="connsiteX24" fmla="*/ 494349 w 609489"/>
                    <a:gd name="connsiteY24" fmla="*/ 281917 h 608545"/>
                    <a:gd name="connsiteX25" fmla="*/ 305724 w 609489"/>
                    <a:gd name="connsiteY25" fmla="*/ 589719 h 608545"/>
                    <a:gd name="connsiteX26" fmla="*/ 305321 w 609489"/>
                    <a:gd name="connsiteY26" fmla="*/ 591195 h 608545"/>
                    <a:gd name="connsiteX27" fmla="*/ 298061 w 609489"/>
                    <a:gd name="connsiteY27" fmla="*/ 599518 h 608545"/>
                    <a:gd name="connsiteX28" fmla="*/ 292818 w 609489"/>
                    <a:gd name="connsiteY28" fmla="*/ 600592 h 608545"/>
                    <a:gd name="connsiteX29" fmla="*/ 287037 w 609489"/>
                    <a:gd name="connsiteY29" fmla="*/ 599249 h 608545"/>
                    <a:gd name="connsiteX30" fmla="*/ 285692 w 609489"/>
                    <a:gd name="connsiteY30" fmla="*/ 598444 h 608545"/>
                    <a:gd name="connsiteX31" fmla="*/ 181095 w 609489"/>
                    <a:gd name="connsiteY31" fmla="*/ 574953 h 608545"/>
                    <a:gd name="connsiteX32" fmla="*/ 168726 w 609489"/>
                    <a:gd name="connsiteY32" fmla="*/ 574684 h 608545"/>
                    <a:gd name="connsiteX33" fmla="*/ 75153 w 609489"/>
                    <a:gd name="connsiteY33" fmla="*/ 590927 h 608545"/>
                    <a:gd name="connsiteX34" fmla="*/ 69641 w 609489"/>
                    <a:gd name="connsiteY34" fmla="*/ 603008 h 608545"/>
                    <a:gd name="connsiteX35" fmla="*/ 42618 w 609489"/>
                    <a:gd name="connsiteY35" fmla="*/ 603008 h 608545"/>
                    <a:gd name="connsiteX36" fmla="*/ 42618 w 609489"/>
                    <a:gd name="connsiteY36" fmla="*/ 575893 h 608545"/>
                    <a:gd name="connsiteX37" fmla="*/ 58482 w 609489"/>
                    <a:gd name="connsiteY37" fmla="*/ 570523 h 608545"/>
                    <a:gd name="connsiteX38" fmla="*/ 195615 w 609489"/>
                    <a:gd name="connsiteY38" fmla="*/ 433603 h 608545"/>
                    <a:gd name="connsiteX39" fmla="*/ 208656 w 609489"/>
                    <a:gd name="connsiteY39" fmla="*/ 430381 h 608545"/>
                    <a:gd name="connsiteX40" fmla="*/ 221697 w 609489"/>
                    <a:gd name="connsiteY40" fmla="*/ 432261 h 608545"/>
                    <a:gd name="connsiteX41" fmla="*/ 253560 w 609489"/>
                    <a:gd name="connsiteY41" fmla="*/ 419105 h 608545"/>
                    <a:gd name="connsiteX42" fmla="*/ 266870 w 609489"/>
                    <a:gd name="connsiteY42" fmla="*/ 387157 h 608545"/>
                    <a:gd name="connsiteX43" fmla="*/ 253560 w 609489"/>
                    <a:gd name="connsiteY43" fmla="*/ 355344 h 608545"/>
                    <a:gd name="connsiteX44" fmla="*/ 221697 w 609489"/>
                    <a:gd name="connsiteY44" fmla="*/ 342189 h 608545"/>
                    <a:gd name="connsiteX45" fmla="*/ 189834 w 609489"/>
                    <a:gd name="connsiteY45" fmla="*/ 355344 h 608545"/>
                    <a:gd name="connsiteX46" fmla="*/ 178541 w 609489"/>
                    <a:gd name="connsiteY46" fmla="*/ 400313 h 608545"/>
                    <a:gd name="connsiteX47" fmla="*/ 175179 w 609489"/>
                    <a:gd name="connsiteY47" fmla="*/ 413333 h 608545"/>
                    <a:gd name="connsiteX48" fmla="*/ 38047 w 609489"/>
                    <a:gd name="connsiteY48" fmla="*/ 550254 h 608545"/>
                    <a:gd name="connsiteX49" fmla="*/ 32669 w 609489"/>
                    <a:gd name="connsiteY49" fmla="*/ 565959 h 608545"/>
                    <a:gd name="connsiteX50" fmla="*/ 5646 w 609489"/>
                    <a:gd name="connsiteY50" fmla="*/ 565959 h 608545"/>
                    <a:gd name="connsiteX51" fmla="*/ 5646 w 609489"/>
                    <a:gd name="connsiteY51" fmla="*/ 538978 h 608545"/>
                    <a:gd name="connsiteX52" fmla="*/ 17611 w 609489"/>
                    <a:gd name="connsiteY52" fmla="*/ 533474 h 608545"/>
                    <a:gd name="connsiteX53" fmla="*/ 33610 w 609489"/>
                    <a:gd name="connsiteY53" fmla="*/ 426891 h 608545"/>
                    <a:gd name="connsiteX54" fmla="*/ 10082 w 609489"/>
                    <a:gd name="connsiteY54" fmla="*/ 323530 h 608545"/>
                    <a:gd name="connsiteX55" fmla="*/ 10082 w 609489"/>
                    <a:gd name="connsiteY55" fmla="*/ 323396 h 608545"/>
                    <a:gd name="connsiteX56" fmla="*/ 9410 w 609489"/>
                    <a:gd name="connsiteY56" fmla="*/ 322053 h 608545"/>
                    <a:gd name="connsiteX57" fmla="*/ 9141 w 609489"/>
                    <a:gd name="connsiteY57" fmla="*/ 311046 h 608545"/>
                    <a:gd name="connsiteX58" fmla="*/ 17342 w 609489"/>
                    <a:gd name="connsiteY58" fmla="*/ 303663 h 608545"/>
                    <a:gd name="connsiteX59" fmla="*/ 18821 w 609489"/>
                    <a:gd name="connsiteY59" fmla="*/ 303260 h 608545"/>
                    <a:gd name="connsiteX60" fmla="*/ 327101 w 609489"/>
                    <a:gd name="connsiteY60" fmla="*/ 115062 h 608545"/>
                    <a:gd name="connsiteX61" fmla="*/ 444357 w 609489"/>
                    <a:gd name="connsiteY61" fmla="*/ 0 h 608545"/>
                    <a:gd name="connsiteX62" fmla="*/ 453632 w 609489"/>
                    <a:gd name="connsiteY62" fmla="*/ 3893 h 608545"/>
                    <a:gd name="connsiteX63" fmla="*/ 605658 w 609489"/>
                    <a:gd name="connsiteY63" fmla="*/ 155707 h 608545"/>
                    <a:gd name="connsiteX64" fmla="*/ 605658 w 609489"/>
                    <a:gd name="connsiteY64" fmla="*/ 174097 h 608545"/>
                    <a:gd name="connsiteX65" fmla="*/ 540600 w 609489"/>
                    <a:gd name="connsiteY65" fmla="*/ 239064 h 608545"/>
                    <a:gd name="connsiteX66" fmla="*/ 531325 w 609489"/>
                    <a:gd name="connsiteY66" fmla="*/ 242957 h 608545"/>
                    <a:gd name="connsiteX67" fmla="*/ 522050 w 609489"/>
                    <a:gd name="connsiteY67" fmla="*/ 239064 h 608545"/>
                    <a:gd name="connsiteX68" fmla="*/ 370024 w 609489"/>
                    <a:gd name="connsiteY68" fmla="*/ 87250 h 608545"/>
                    <a:gd name="connsiteX69" fmla="*/ 370024 w 609489"/>
                    <a:gd name="connsiteY69" fmla="*/ 68726 h 608545"/>
                    <a:gd name="connsiteX70" fmla="*/ 435082 w 609489"/>
                    <a:gd name="connsiteY70" fmla="*/ 3758 h 608545"/>
                    <a:gd name="connsiteX71" fmla="*/ 444357 w 609489"/>
                    <a:gd name="connsiteY71" fmla="*/ 0 h 60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489" h="608545">
                      <a:moveTo>
                        <a:pt x="503750" y="437223"/>
                      </a:moveTo>
                      <a:lnTo>
                        <a:pt x="533190" y="437223"/>
                      </a:lnTo>
                      <a:cubicBezTo>
                        <a:pt x="538164" y="437223"/>
                        <a:pt x="542197" y="441116"/>
                        <a:pt x="542197" y="446084"/>
                      </a:cubicBezTo>
                      <a:lnTo>
                        <a:pt x="542197" y="494011"/>
                      </a:lnTo>
                      <a:lnTo>
                        <a:pt x="590187" y="494011"/>
                      </a:lnTo>
                      <a:cubicBezTo>
                        <a:pt x="595161" y="494011"/>
                        <a:pt x="599194" y="498039"/>
                        <a:pt x="599194" y="503006"/>
                      </a:cubicBezTo>
                      <a:lnTo>
                        <a:pt x="599194" y="532407"/>
                      </a:lnTo>
                      <a:cubicBezTo>
                        <a:pt x="599194" y="537374"/>
                        <a:pt x="595161" y="541402"/>
                        <a:pt x="590187" y="541402"/>
                      </a:cubicBezTo>
                      <a:lnTo>
                        <a:pt x="542197" y="541402"/>
                      </a:lnTo>
                      <a:lnTo>
                        <a:pt x="542197" y="589329"/>
                      </a:lnTo>
                      <a:cubicBezTo>
                        <a:pt x="542197" y="594296"/>
                        <a:pt x="538164" y="598324"/>
                        <a:pt x="533190" y="598324"/>
                      </a:cubicBezTo>
                      <a:lnTo>
                        <a:pt x="503750" y="598324"/>
                      </a:lnTo>
                      <a:cubicBezTo>
                        <a:pt x="498777" y="598324"/>
                        <a:pt x="494744" y="594296"/>
                        <a:pt x="494744" y="589329"/>
                      </a:cubicBezTo>
                      <a:lnTo>
                        <a:pt x="494744" y="541402"/>
                      </a:lnTo>
                      <a:lnTo>
                        <a:pt x="446753" y="541402"/>
                      </a:lnTo>
                      <a:cubicBezTo>
                        <a:pt x="441779" y="541402"/>
                        <a:pt x="437881" y="537374"/>
                        <a:pt x="437881" y="532407"/>
                      </a:cubicBezTo>
                      <a:lnTo>
                        <a:pt x="437881" y="503006"/>
                      </a:lnTo>
                      <a:cubicBezTo>
                        <a:pt x="437881" y="498039"/>
                        <a:pt x="441779" y="494011"/>
                        <a:pt x="446753" y="494011"/>
                      </a:cubicBezTo>
                      <a:lnTo>
                        <a:pt x="494744" y="494011"/>
                      </a:lnTo>
                      <a:lnTo>
                        <a:pt x="494744" y="446084"/>
                      </a:lnTo>
                      <a:cubicBezTo>
                        <a:pt x="494744" y="441116"/>
                        <a:pt x="498777" y="437223"/>
                        <a:pt x="503750" y="437223"/>
                      </a:cubicBezTo>
                      <a:close/>
                      <a:moveTo>
                        <a:pt x="327101" y="115062"/>
                      </a:moveTo>
                      <a:cubicBezTo>
                        <a:pt x="332210" y="110364"/>
                        <a:pt x="340142" y="110632"/>
                        <a:pt x="345116" y="115465"/>
                      </a:cubicBezTo>
                      <a:lnTo>
                        <a:pt x="493811" y="263929"/>
                      </a:lnTo>
                      <a:cubicBezTo>
                        <a:pt x="498786" y="268896"/>
                        <a:pt x="498920" y="276816"/>
                        <a:pt x="494349" y="281917"/>
                      </a:cubicBezTo>
                      <a:cubicBezTo>
                        <a:pt x="470418" y="308630"/>
                        <a:pt x="348746" y="448503"/>
                        <a:pt x="305724" y="589719"/>
                      </a:cubicBezTo>
                      <a:lnTo>
                        <a:pt x="305321" y="591195"/>
                      </a:lnTo>
                      <a:cubicBezTo>
                        <a:pt x="304245" y="594954"/>
                        <a:pt x="301557" y="597907"/>
                        <a:pt x="298061" y="599518"/>
                      </a:cubicBezTo>
                      <a:cubicBezTo>
                        <a:pt x="296313" y="600189"/>
                        <a:pt x="294566" y="600592"/>
                        <a:pt x="292818" y="600592"/>
                      </a:cubicBezTo>
                      <a:cubicBezTo>
                        <a:pt x="290801" y="600592"/>
                        <a:pt x="288784" y="600055"/>
                        <a:pt x="287037" y="599249"/>
                      </a:cubicBezTo>
                      <a:lnTo>
                        <a:pt x="285692" y="598444"/>
                      </a:lnTo>
                      <a:cubicBezTo>
                        <a:pt x="285289" y="598310"/>
                        <a:pt x="241326" y="577369"/>
                        <a:pt x="181095" y="574953"/>
                      </a:cubicBezTo>
                      <a:cubicBezTo>
                        <a:pt x="176927" y="574819"/>
                        <a:pt x="172759" y="574684"/>
                        <a:pt x="168726" y="574684"/>
                      </a:cubicBezTo>
                      <a:cubicBezTo>
                        <a:pt x="136191" y="574684"/>
                        <a:pt x="104731" y="580188"/>
                        <a:pt x="75153" y="590927"/>
                      </a:cubicBezTo>
                      <a:cubicBezTo>
                        <a:pt x="74884" y="595357"/>
                        <a:pt x="73002" y="599652"/>
                        <a:pt x="69641" y="603008"/>
                      </a:cubicBezTo>
                      <a:cubicBezTo>
                        <a:pt x="62247" y="610391"/>
                        <a:pt x="50147" y="610391"/>
                        <a:pt x="42618" y="603008"/>
                      </a:cubicBezTo>
                      <a:cubicBezTo>
                        <a:pt x="35223" y="595491"/>
                        <a:pt x="35223" y="583410"/>
                        <a:pt x="42618" y="575893"/>
                      </a:cubicBezTo>
                      <a:cubicBezTo>
                        <a:pt x="46920" y="571597"/>
                        <a:pt x="52836" y="569852"/>
                        <a:pt x="58482" y="570523"/>
                      </a:cubicBezTo>
                      <a:lnTo>
                        <a:pt x="195615" y="433603"/>
                      </a:lnTo>
                      <a:cubicBezTo>
                        <a:pt x="198976" y="430247"/>
                        <a:pt x="203950" y="428905"/>
                        <a:pt x="208656" y="430381"/>
                      </a:cubicBezTo>
                      <a:cubicBezTo>
                        <a:pt x="212824" y="431589"/>
                        <a:pt x="217260" y="432261"/>
                        <a:pt x="221697" y="432261"/>
                      </a:cubicBezTo>
                      <a:cubicBezTo>
                        <a:pt x="233797" y="432261"/>
                        <a:pt x="245090" y="427562"/>
                        <a:pt x="253560" y="419105"/>
                      </a:cubicBezTo>
                      <a:cubicBezTo>
                        <a:pt x="262165" y="410514"/>
                        <a:pt x="266870" y="399239"/>
                        <a:pt x="266870" y="387157"/>
                      </a:cubicBezTo>
                      <a:cubicBezTo>
                        <a:pt x="266870" y="375211"/>
                        <a:pt x="262165" y="363801"/>
                        <a:pt x="253560" y="355344"/>
                      </a:cubicBezTo>
                      <a:cubicBezTo>
                        <a:pt x="245090" y="346887"/>
                        <a:pt x="233797" y="342189"/>
                        <a:pt x="221697" y="342189"/>
                      </a:cubicBezTo>
                      <a:cubicBezTo>
                        <a:pt x="209597" y="342189"/>
                        <a:pt x="198304" y="346887"/>
                        <a:pt x="189834" y="355344"/>
                      </a:cubicBezTo>
                      <a:cubicBezTo>
                        <a:pt x="178003" y="367156"/>
                        <a:pt x="173566" y="384339"/>
                        <a:pt x="178541" y="400313"/>
                      </a:cubicBezTo>
                      <a:cubicBezTo>
                        <a:pt x="179885" y="404877"/>
                        <a:pt x="178675" y="409843"/>
                        <a:pt x="175179" y="413333"/>
                      </a:cubicBezTo>
                      <a:lnTo>
                        <a:pt x="38047" y="550254"/>
                      </a:lnTo>
                      <a:cubicBezTo>
                        <a:pt x="38719" y="555757"/>
                        <a:pt x="36971" y="561664"/>
                        <a:pt x="32669" y="565959"/>
                      </a:cubicBezTo>
                      <a:cubicBezTo>
                        <a:pt x="25140" y="573476"/>
                        <a:pt x="13040" y="573476"/>
                        <a:pt x="5646" y="565959"/>
                      </a:cubicBezTo>
                      <a:cubicBezTo>
                        <a:pt x="-1883" y="558576"/>
                        <a:pt x="-1883" y="546495"/>
                        <a:pt x="5646" y="538978"/>
                      </a:cubicBezTo>
                      <a:cubicBezTo>
                        <a:pt x="9007" y="535622"/>
                        <a:pt x="13309" y="533743"/>
                        <a:pt x="17611" y="533474"/>
                      </a:cubicBezTo>
                      <a:cubicBezTo>
                        <a:pt x="29846" y="500049"/>
                        <a:pt x="35358" y="464209"/>
                        <a:pt x="33610" y="426891"/>
                      </a:cubicBezTo>
                      <a:cubicBezTo>
                        <a:pt x="31056" y="367022"/>
                        <a:pt x="10620" y="324470"/>
                        <a:pt x="10082" y="323530"/>
                      </a:cubicBezTo>
                      <a:cubicBezTo>
                        <a:pt x="10082" y="323396"/>
                        <a:pt x="10082" y="323396"/>
                        <a:pt x="10082" y="323396"/>
                      </a:cubicBezTo>
                      <a:lnTo>
                        <a:pt x="9410" y="322053"/>
                      </a:lnTo>
                      <a:cubicBezTo>
                        <a:pt x="7663" y="318563"/>
                        <a:pt x="7528" y="314536"/>
                        <a:pt x="9141" y="311046"/>
                      </a:cubicBezTo>
                      <a:cubicBezTo>
                        <a:pt x="10620" y="307556"/>
                        <a:pt x="13712" y="304871"/>
                        <a:pt x="17342" y="303663"/>
                      </a:cubicBezTo>
                      <a:lnTo>
                        <a:pt x="18821" y="303260"/>
                      </a:lnTo>
                      <a:cubicBezTo>
                        <a:pt x="160391" y="260305"/>
                        <a:pt x="300481" y="138956"/>
                        <a:pt x="327101" y="115062"/>
                      </a:cubicBezTo>
                      <a:close/>
                      <a:moveTo>
                        <a:pt x="444357" y="0"/>
                      </a:moveTo>
                      <a:cubicBezTo>
                        <a:pt x="447852" y="0"/>
                        <a:pt x="451078" y="1342"/>
                        <a:pt x="453632" y="3893"/>
                      </a:cubicBezTo>
                      <a:lnTo>
                        <a:pt x="605658" y="155707"/>
                      </a:lnTo>
                      <a:cubicBezTo>
                        <a:pt x="610766" y="160808"/>
                        <a:pt x="610766" y="168996"/>
                        <a:pt x="605658" y="174097"/>
                      </a:cubicBezTo>
                      <a:lnTo>
                        <a:pt x="540600" y="239064"/>
                      </a:lnTo>
                      <a:cubicBezTo>
                        <a:pt x="538180" y="241615"/>
                        <a:pt x="534820" y="242957"/>
                        <a:pt x="531325" y="242957"/>
                      </a:cubicBezTo>
                      <a:cubicBezTo>
                        <a:pt x="527830" y="242957"/>
                        <a:pt x="524470" y="241615"/>
                        <a:pt x="522050" y="239064"/>
                      </a:cubicBezTo>
                      <a:lnTo>
                        <a:pt x="370024" y="87250"/>
                      </a:lnTo>
                      <a:cubicBezTo>
                        <a:pt x="364916" y="82149"/>
                        <a:pt x="364916" y="73961"/>
                        <a:pt x="370024" y="68726"/>
                      </a:cubicBezTo>
                      <a:lnTo>
                        <a:pt x="435082" y="3758"/>
                      </a:lnTo>
                      <a:cubicBezTo>
                        <a:pt x="437502" y="1342"/>
                        <a:pt x="440862" y="0"/>
                        <a:pt x="444357" y="0"/>
                      </a:cubicBezTo>
                      <a:close/>
                    </a:path>
                  </a:pathLst>
                </a:custGeom>
                <a:solidFill>
                  <a:srgbClr val="FFFFFF"/>
                </a:solidFill>
                <a:ln>
                  <a:noFill/>
                </a:ln>
                <a:extLst>
                  <a:ext uri="{91240B29-F687-4f45-9708-019B960494DF}">
                    <a14:hiddenLine xmlns="" xmlns:a16="http://schemas.microsoft.com/office/drawing/2014/main" xmlns:a14="http://schemas.microsoft.com/office/drawing/2010/main" xmlns:p14="http://schemas.microsoft.com/office/powerpoint/2010/main" xmlns:lc="http://schemas.openxmlformats.org/drawingml/2006/lockedCanvas" w="25400" cap="flat">
                      <a:solidFill>
                        <a:schemeClr val="tx1"/>
                      </a:solidFill>
                      <a:miter lim="800000"/>
                      <a:headEnd type="none" w="med" len="med"/>
                      <a:tailEnd type="none" w="med" len="med"/>
                    </a14:hiddenLine>
                  </a:ext>
                </a:extLst>
              </p:spPr>
              <p:txBody>
                <a:bodyPr wrap="squar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grpSp>
          <p:sp>
            <p:nvSpPr>
              <p:cNvPr id="25" name="Bullet4">
                <a:extLst>
                  <a:ext uri="{FF2B5EF4-FFF2-40B4-BE49-F238E27FC236}">
                    <a16:creationId xmlns:a16="http://schemas.microsoft.com/office/drawing/2014/main" id="{3C95A690-FC8A-4CC0-C3DB-F45F955399D8}"/>
                  </a:ext>
                </a:extLst>
              </p:cNvPr>
              <p:cNvSpPr txBox="1">
                <a:spLocks/>
              </p:cNvSpPr>
              <p:nvPr/>
            </p:nvSpPr>
            <p:spPr>
              <a:xfrm>
                <a:off x="7135208" y="2189610"/>
                <a:ext cx="2912577" cy="615186"/>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匹配算法原理</a:t>
                </a:r>
                <a:endParaRPr lang="en-US" dirty="0"/>
              </a:p>
            </p:txBody>
          </p:sp>
          <p:sp>
            <p:nvSpPr>
              <p:cNvPr id="26" name="Text4">
                <a:extLst>
                  <a:ext uri="{FF2B5EF4-FFF2-40B4-BE49-F238E27FC236}">
                    <a16:creationId xmlns:a16="http://schemas.microsoft.com/office/drawing/2014/main" id="{90EB09B8-16E1-7C6D-D1BD-7095075C8C88}"/>
                  </a:ext>
                </a:extLst>
              </p:cNvPr>
              <p:cNvSpPr txBox="1"/>
              <p:nvPr/>
            </p:nvSpPr>
            <p:spPr>
              <a:xfrm>
                <a:off x="6601240" y="2811492"/>
                <a:ext cx="3446546" cy="1377304"/>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分析匹配算法的工作机制，包括精确匹配和模糊匹配，帮助系统快速定位威胁行为。</a:t>
                </a:r>
                <a:endParaRPr lang="en-US" dirty="0"/>
              </a:p>
            </p:txBody>
          </p:sp>
        </p:grpSp>
        <p:grpSp>
          <p:nvGrpSpPr>
            <p:cNvPr id="8" name="组合 7">
              <a:extLst>
                <a:ext uri="{FF2B5EF4-FFF2-40B4-BE49-F238E27FC236}">
                  <a16:creationId xmlns:a16="http://schemas.microsoft.com/office/drawing/2014/main" id="{26BB8683-EF49-7CBF-0B18-2016C6B32A48}"/>
                </a:ext>
              </a:extLst>
            </p:cNvPr>
            <p:cNvGrpSpPr/>
            <p:nvPr/>
          </p:nvGrpSpPr>
          <p:grpSpPr>
            <a:xfrm>
              <a:off x="4402733" y="4082457"/>
              <a:ext cx="3452578" cy="1999185"/>
              <a:chOff x="6595207" y="3606887"/>
              <a:chExt cx="3452578" cy="1999185"/>
            </a:xfrm>
          </p:grpSpPr>
          <p:grpSp>
            <p:nvGrpSpPr>
              <p:cNvPr id="19" name="组合 18">
                <a:extLst>
                  <a:ext uri="{FF2B5EF4-FFF2-40B4-BE49-F238E27FC236}">
                    <a16:creationId xmlns:a16="http://schemas.microsoft.com/office/drawing/2014/main" id="{25CC8A7E-7D72-1DBF-E16C-F041D51B2912}"/>
                  </a:ext>
                </a:extLst>
              </p:cNvPr>
              <p:cNvGrpSpPr/>
              <p:nvPr/>
            </p:nvGrpSpPr>
            <p:grpSpPr>
              <a:xfrm>
                <a:off x="6595207" y="3646122"/>
                <a:ext cx="540000" cy="540000"/>
                <a:chOff x="6595207" y="3646122"/>
                <a:chExt cx="540000" cy="540000"/>
              </a:xfrm>
            </p:grpSpPr>
            <p:sp>
              <p:nvSpPr>
                <p:cNvPr id="22" name="IconBackground5">
                  <a:extLst>
                    <a:ext uri="{FF2B5EF4-FFF2-40B4-BE49-F238E27FC236}">
                      <a16:creationId xmlns:a16="http://schemas.microsoft.com/office/drawing/2014/main" id="{2B6F476C-F4E7-5858-6795-5652135216EE}"/>
                    </a:ext>
                  </a:extLst>
                </p:cNvPr>
                <p:cNvSpPr>
                  <a:spLocks noChangeAspect="1"/>
                </p:cNvSpPr>
                <p:nvPr/>
              </p:nvSpPr>
              <p:spPr>
                <a:xfrm>
                  <a:off x="6595207" y="3646122"/>
                  <a:ext cx="540000" cy="540000"/>
                </a:xfrm>
                <a:prstGeom prst="ellipse">
                  <a:avLst/>
                </a:prstGeom>
                <a:solidFill>
                  <a:schemeClr val="accent1"/>
                </a:solidFill>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sz="1600" b="1">
                    <a:solidFill>
                      <a:srgbClr val="000000"/>
                    </a:solidFill>
                    <a:cs typeface="+mn-ea"/>
                    <a:sym typeface="+mn-lt"/>
                  </a:endParaRPr>
                </a:p>
              </p:txBody>
            </p:sp>
            <p:sp>
              <p:nvSpPr>
                <p:cNvPr id="23" name="Icon5">
                  <a:extLst>
                    <a:ext uri="{FF2B5EF4-FFF2-40B4-BE49-F238E27FC236}">
                      <a16:creationId xmlns:a16="http://schemas.microsoft.com/office/drawing/2014/main" id="{F58FF8CF-3A45-19A2-7BD1-98B6D5B0997E}"/>
                    </a:ext>
                  </a:extLst>
                </p:cNvPr>
                <p:cNvSpPr/>
                <p:nvPr/>
              </p:nvSpPr>
              <p:spPr bwMode="auto">
                <a:xfrm>
                  <a:off x="6748022" y="3816307"/>
                  <a:ext cx="234370" cy="199630"/>
                </a:xfrm>
                <a:custGeom>
                  <a:avLst/>
                  <a:gdLst>
                    <a:gd name="T0" fmla="*/ 407031 w 604011"/>
                    <a:gd name="T1" fmla="*/ 407031 w 604011"/>
                    <a:gd name="T2" fmla="*/ 407031 w 604011"/>
                    <a:gd name="T3" fmla="*/ 407031 w 604011"/>
                    <a:gd name="T4" fmla="*/ 407031 w 604011"/>
                    <a:gd name="T5" fmla="*/ 407031 w 604011"/>
                    <a:gd name="T6" fmla="*/ 407031 w 604011"/>
                    <a:gd name="T7" fmla="*/ 407031 w 604011"/>
                    <a:gd name="T8" fmla="*/ 407031 w 604011"/>
                    <a:gd name="T9" fmla="*/ 407031 w 604011"/>
                    <a:gd name="T10" fmla="*/ 407031 w 604011"/>
                    <a:gd name="T11" fmla="*/ 407031 w 604011"/>
                    <a:gd name="T12" fmla="*/ 407031 w 604011"/>
                    <a:gd name="T13" fmla="*/ 407031 w 604011"/>
                    <a:gd name="T14" fmla="*/ 407031 w 604011"/>
                    <a:gd name="T15" fmla="*/ 407031 w 604011"/>
                    <a:gd name="T16" fmla="*/ 407031 w 604011"/>
                    <a:gd name="T17" fmla="*/ 407031 w 604011"/>
                    <a:gd name="T18" fmla="*/ 407031 w 604011"/>
                    <a:gd name="T19" fmla="*/ 407031 w 604011"/>
                    <a:gd name="T20" fmla="*/ 407031 w 604011"/>
                    <a:gd name="T21" fmla="*/ 407031 w 604011"/>
                    <a:gd name="T22" fmla="*/ 407031 w 604011"/>
                    <a:gd name="T23" fmla="*/ 407031 w 604011"/>
                    <a:gd name="T24" fmla="*/ 407031 w 604011"/>
                    <a:gd name="T25" fmla="*/ 407031 w 604011"/>
                    <a:gd name="T26" fmla="*/ 407031 w 604011"/>
                    <a:gd name="T27" fmla="*/ 407031 w 604011"/>
                    <a:gd name="T28" fmla="*/ 407031 w 604011"/>
                    <a:gd name="T29" fmla="*/ 407031 w 604011"/>
                    <a:gd name="T30" fmla="*/ 407031 w 604011"/>
                    <a:gd name="T31" fmla="*/ 407031 w 604011"/>
                    <a:gd name="T32" fmla="*/ 407031 w 604011"/>
                    <a:gd name="T33" fmla="*/ 407031 w 604011"/>
                    <a:gd name="T34" fmla="*/ 407031 w 604011"/>
                    <a:gd name="T35" fmla="*/ 407031 w 604011"/>
                    <a:gd name="T36" fmla="*/ 407031 w 604011"/>
                    <a:gd name="T37" fmla="*/ 407031 w 604011"/>
                    <a:gd name="T38" fmla="*/ 407031 w 604011"/>
                    <a:gd name="T39" fmla="*/ 407031 w 604011"/>
                    <a:gd name="T40" fmla="*/ 407031 w 604011"/>
                    <a:gd name="T41" fmla="*/ 407031 w 604011"/>
                    <a:gd name="T42" fmla="*/ 407031 w 604011"/>
                    <a:gd name="T43" fmla="*/ 40703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8" h="331">
                      <a:moveTo>
                        <a:pt x="385" y="0"/>
                      </a:moveTo>
                      <a:lnTo>
                        <a:pt x="123" y="0"/>
                      </a:lnTo>
                      <a:lnTo>
                        <a:pt x="123" y="194"/>
                      </a:lnTo>
                      <a:cubicBezTo>
                        <a:pt x="105" y="196"/>
                        <a:pt x="88" y="206"/>
                        <a:pt x="83" y="221"/>
                      </a:cubicBezTo>
                      <a:cubicBezTo>
                        <a:pt x="73" y="192"/>
                        <a:pt x="11" y="177"/>
                        <a:pt x="6" y="228"/>
                      </a:cubicBezTo>
                      <a:cubicBezTo>
                        <a:pt x="0" y="293"/>
                        <a:pt x="83" y="331"/>
                        <a:pt x="83" y="331"/>
                      </a:cubicBezTo>
                      <a:cubicBezTo>
                        <a:pt x="83" y="331"/>
                        <a:pt x="163" y="293"/>
                        <a:pt x="160" y="230"/>
                      </a:cubicBezTo>
                      <a:lnTo>
                        <a:pt x="160" y="230"/>
                      </a:lnTo>
                      <a:lnTo>
                        <a:pt x="160" y="84"/>
                      </a:lnTo>
                      <a:lnTo>
                        <a:pt x="347" y="84"/>
                      </a:lnTo>
                      <a:lnTo>
                        <a:pt x="347" y="194"/>
                      </a:lnTo>
                      <a:cubicBezTo>
                        <a:pt x="330" y="196"/>
                        <a:pt x="313" y="206"/>
                        <a:pt x="308" y="221"/>
                      </a:cubicBezTo>
                      <a:cubicBezTo>
                        <a:pt x="298" y="192"/>
                        <a:pt x="236" y="177"/>
                        <a:pt x="231" y="228"/>
                      </a:cubicBezTo>
                      <a:cubicBezTo>
                        <a:pt x="225" y="293"/>
                        <a:pt x="308" y="331"/>
                        <a:pt x="308" y="331"/>
                      </a:cubicBezTo>
                      <a:cubicBezTo>
                        <a:pt x="308" y="331"/>
                        <a:pt x="388" y="293"/>
                        <a:pt x="384" y="230"/>
                      </a:cubicBezTo>
                      <a:lnTo>
                        <a:pt x="385" y="230"/>
                      </a:lnTo>
                      <a:lnTo>
                        <a:pt x="385" y="0"/>
                      </a:lnTo>
                      <a:close/>
                      <a:moveTo>
                        <a:pt x="160" y="66"/>
                      </a:moveTo>
                      <a:lnTo>
                        <a:pt x="160" y="37"/>
                      </a:lnTo>
                      <a:lnTo>
                        <a:pt x="347" y="37"/>
                      </a:lnTo>
                      <a:lnTo>
                        <a:pt x="347" y="66"/>
                      </a:lnTo>
                      <a:lnTo>
                        <a:pt x="160" y="66"/>
                      </a:lnTo>
                      <a:close/>
                    </a:path>
                  </a:pathLst>
                </a:custGeom>
                <a:solidFill>
                  <a:srgbClr val="FFFFFF"/>
                </a:solidFill>
                <a:ln>
                  <a:noFill/>
                </a:ln>
                <a:extLst>
                  <a:ext uri="{91240B29-F687-4f45-9708-019B960494DF}">
                    <a14:hiddenLine xmlns="" xmlns:a16="http://schemas.microsoft.com/office/drawing/2014/main" xmlns:a14="http://schemas.microsoft.com/office/drawing/2010/main" xmlns:p14="http://schemas.microsoft.com/office/powerpoint/2010/main" xmlns:lc="http://schemas.openxmlformats.org/drawingml/2006/lockedCanvas" w="25400" cap="flat">
                      <a:solidFill>
                        <a:schemeClr val="tx1"/>
                      </a:solidFill>
                      <a:miter lim="800000"/>
                      <a:headEnd type="none" w="med" len="med"/>
                      <a:tailEnd type="none" w="med" len="med"/>
                    </a14:hiddenLine>
                  </a:ext>
                </a:extLst>
              </p:spPr>
              <p:txBody>
                <a:bodyPr wrap="squar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grpSp>
          <p:sp>
            <p:nvSpPr>
              <p:cNvPr id="20" name="Bullet5">
                <a:extLst>
                  <a:ext uri="{FF2B5EF4-FFF2-40B4-BE49-F238E27FC236}">
                    <a16:creationId xmlns:a16="http://schemas.microsoft.com/office/drawing/2014/main" id="{87EC55E6-9377-7BD3-C567-6E9693941DFE}"/>
                  </a:ext>
                </a:extLst>
              </p:cNvPr>
              <p:cNvSpPr txBox="1">
                <a:spLocks/>
              </p:cNvSpPr>
              <p:nvPr/>
            </p:nvSpPr>
            <p:spPr>
              <a:xfrm>
                <a:off x="7135207" y="3606887"/>
                <a:ext cx="2912576" cy="615186"/>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实时特征更新</a:t>
                </a:r>
                <a:endParaRPr lang="en-US" dirty="0"/>
              </a:p>
            </p:txBody>
          </p:sp>
          <p:sp>
            <p:nvSpPr>
              <p:cNvPr id="21" name="Text5">
                <a:extLst>
                  <a:ext uri="{FF2B5EF4-FFF2-40B4-BE49-F238E27FC236}">
                    <a16:creationId xmlns:a16="http://schemas.microsoft.com/office/drawing/2014/main" id="{2330D112-8DE2-6719-2526-423C950B0B4E}"/>
                  </a:ext>
                </a:extLst>
              </p:cNvPr>
              <p:cNvSpPr txBox="1"/>
              <p:nvPr/>
            </p:nvSpPr>
            <p:spPr>
              <a:xfrm>
                <a:off x="6601239" y="4228768"/>
                <a:ext cx="3446546" cy="1377304"/>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err="1">
                    <a:ln>
                      <a:noFill/>
                    </a:ln>
                    <a:effectLst/>
                    <a:uLnTx/>
                    <a:uFillTx/>
                    <a:cs typeface="+mn-ea"/>
                    <a:sym typeface="+mn-lt"/>
                  </a:rPr>
                  <a:t>阐述如何根据网络环境变化实时更新特征库，以应对新型攻击手段的挑战。</a:t>
                </a:r>
                <a:endParaRPr lang="en-US" dirty="0"/>
              </a:p>
            </p:txBody>
          </p:sp>
        </p:grpSp>
        <p:grpSp>
          <p:nvGrpSpPr>
            <p:cNvPr id="9" name="组合 8">
              <a:extLst>
                <a:ext uri="{FF2B5EF4-FFF2-40B4-BE49-F238E27FC236}">
                  <a16:creationId xmlns:a16="http://schemas.microsoft.com/office/drawing/2014/main" id="{4076198C-6EDD-FC57-3B4E-CDEF74D4CD48}"/>
                </a:ext>
              </a:extLst>
            </p:cNvPr>
            <p:cNvGrpSpPr/>
            <p:nvPr/>
          </p:nvGrpSpPr>
          <p:grpSpPr>
            <a:xfrm>
              <a:off x="8066322" y="4082457"/>
              <a:ext cx="3452578" cy="1999185"/>
              <a:chOff x="6595207" y="5076688"/>
              <a:chExt cx="3452578" cy="1999185"/>
            </a:xfrm>
          </p:grpSpPr>
          <p:grpSp>
            <p:nvGrpSpPr>
              <p:cNvPr id="14" name="组合 13">
                <a:extLst>
                  <a:ext uri="{FF2B5EF4-FFF2-40B4-BE49-F238E27FC236}">
                    <a16:creationId xmlns:a16="http://schemas.microsoft.com/office/drawing/2014/main" id="{BF713CB2-EB1F-E4AE-29F6-14DF0FC20CE1}"/>
                  </a:ext>
                </a:extLst>
              </p:cNvPr>
              <p:cNvGrpSpPr/>
              <p:nvPr/>
            </p:nvGrpSpPr>
            <p:grpSpPr>
              <a:xfrm>
                <a:off x="6595207" y="5119335"/>
                <a:ext cx="540000" cy="540000"/>
                <a:chOff x="6595207" y="5119335"/>
                <a:chExt cx="540000" cy="540000"/>
              </a:xfrm>
            </p:grpSpPr>
            <p:sp>
              <p:nvSpPr>
                <p:cNvPr id="17" name="IconBackground6">
                  <a:extLst>
                    <a:ext uri="{FF2B5EF4-FFF2-40B4-BE49-F238E27FC236}">
                      <a16:creationId xmlns:a16="http://schemas.microsoft.com/office/drawing/2014/main" id="{B572DAC4-BF83-7443-E9DC-993B6D7E5866}"/>
                    </a:ext>
                  </a:extLst>
                </p:cNvPr>
                <p:cNvSpPr>
                  <a:spLocks noChangeAspect="1"/>
                </p:cNvSpPr>
                <p:nvPr/>
              </p:nvSpPr>
              <p:spPr>
                <a:xfrm>
                  <a:off x="6595207" y="5119335"/>
                  <a:ext cx="540000" cy="540000"/>
                </a:xfrm>
                <a:prstGeom prst="ellipse">
                  <a:avLst/>
                </a:prstGeom>
                <a:solidFill>
                  <a:schemeClr val="accent1"/>
                </a:solidFill>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sz="1600" b="1">
                    <a:solidFill>
                      <a:srgbClr val="000000"/>
                    </a:solidFill>
                    <a:cs typeface="+mn-ea"/>
                    <a:sym typeface="+mn-lt"/>
                  </a:endParaRPr>
                </a:p>
              </p:txBody>
            </p:sp>
            <p:sp>
              <p:nvSpPr>
                <p:cNvPr id="18" name="Icon6">
                  <a:extLst>
                    <a:ext uri="{FF2B5EF4-FFF2-40B4-BE49-F238E27FC236}">
                      <a16:creationId xmlns:a16="http://schemas.microsoft.com/office/drawing/2014/main" id="{0468E353-7E98-739E-1634-89681AEA0F44}"/>
                    </a:ext>
                  </a:extLst>
                </p:cNvPr>
                <p:cNvSpPr/>
                <p:nvPr/>
              </p:nvSpPr>
              <p:spPr bwMode="auto">
                <a:xfrm>
                  <a:off x="6748024" y="5295846"/>
                  <a:ext cx="234367" cy="186978"/>
                </a:xfrm>
                <a:custGeom>
                  <a:avLst/>
                  <a:gdLst>
                    <a:gd name="T0" fmla="*/ 9860 w 9860"/>
                    <a:gd name="T1" fmla="*/ 7419 h 7866"/>
                    <a:gd name="T2" fmla="*/ 9857 w 9860"/>
                    <a:gd name="T3" fmla="*/ 7376 h 7866"/>
                    <a:gd name="T4" fmla="*/ 9853 w 9860"/>
                    <a:gd name="T5" fmla="*/ 516 h 7866"/>
                    <a:gd name="T6" fmla="*/ 9860 w 9860"/>
                    <a:gd name="T7" fmla="*/ 442 h 7866"/>
                    <a:gd name="T8" fmla="*/ 9726 w 9860"/>
                    <a:gd name="T9" fmla="*/ 132 h 7866"/>
                    <a:gd name="T10" fmla="*/ 9406 w 9860"/>
                    <a:gd name="T11" fmla="*/ 0 h 7866"/>
                    <a:gd name="T12" fmla="*/ 458 w 9860"/>
                    <a:gd name="T13" fmla="*/ 0 h 7866"/>
                    <a:gd name="T14" fmla="*/ 140 w 9860"/>
                    <a:gd name="T15" fmla="*/ 129 h 7866"/>
                    <a:gd name="T16" fmla="*/ 0 w 9860"/>
                    <a:gd name="T17" fmla="*/ 446 h 7866"/>
                    <a:gd name="T18" fmla="*/ 14 w 9860"/>
                    <a:gd name="T19" fmla="*/ 7430 h 7866"/>
                    <a:gd name="T20" fmla="*/ 462 w 9860"/>
                    <a:gd name="T21" fmla="*/ 7866 h 7866"/>
                    <a:gd name="T22" fmla="*/ 507 w 9860"/>
                    <a:gd name="T23" fmla="*/ 7864 h 7866"/>
                    <a:gd name="T24" fmla="*/ 860 w 9860"/>
                    <a:gd name="T25" fmla="*/ 7638 h 7866"/>
                    <a:gd name="T26" fmla="*/ 3415 w 9860"/>
                    <a:gd name="T27" fmla="*/ 3036 h 7866"/>
                    <a:gd name="T28" fmla="*/ 4966 w 9860"/>
                    <a:gd name="T29" fmla="*/ 5435 h 7866"/>
                    <a:gd name="T30" fmla="*/ 5131 w 9860"/>
                    <a:gd name="T31" fmla="*/ 5614 h 7866"/>
                    <a:gd name="T32" fmla="*/ 5160 w 9860"/>
                    <a:gd name="T33" fmla="*/ 5631 h 7866"/>
                    <a:gd name="T34" fmla="*/ 5767 w 9860"/>
                    <a:gd name="T35" fmla="*/ 5458 h 7866"/>
                    <a:gd name="T36" fmla="*/ 6549 w 9860"/>
                    <a:gd name="T37" fmla="*/ 4258 h 7866"/>
                    <a:gd name="T38" fmla="*/ 8628 w 9860"/>
                    <a:gd name="T39" fmla="*/ 6983 h 7866"/>
                    <a:gd name="T40" fmla="*/ 2237 w 9860"/>
                    <a:gd name="T41" fmla="*/ 6987 h 7866"/>
                    <a:gd name="T42" fmla="*/ 1789 w 9860"/>
                    <a:gd name="T43" fmla="*/ 7423 h 7866"/>
                    <a:gd name="T44" fmla="*/ 2237 w 9860"/>
                    <a:gd name="T45" fmla="*/ 7859 h 7866"/>
                    <a:gd name="T46" fmla="*/ 9312 w 9860"/>
                    <a:gd name="T47" fmla="*/ 7855 h 7866"/>
                    <a:gd name="T48" fmla="*/ 9410 w 9860"/>
                    <a:gd name="T49" fmla="*/ 7866 h 7866"/>
                    <a:gd name="T50" fmla="*/ 9849 w 9860"/>
                    <a:gd name="T51" fmla="*/ 7512 h 7866"/>
                    <a:gd name="T52" fmla="*/ 9860 w 9860"/>
                    <a:gd name="T53" fmla="*/ 7419 h 7866"/>
                    <a:gd name="T54" fmla="*/ 6519 w 9860"/>
                    <a:gd name="T55" fmla="*/ 3065 h 7866"/>
                    <a:gd name="T56" fmla="*/ 6121 w 9860"/>
                    <a:gd name="T57" fmla="*/ 3292 h 7866"/>
                    <a:gd name="T58" fmla="*/ 5373 w 9860"/>
                    <a:gd name="T59" fmla="*/ 4439 h 7866"/>
                    <a:gd name="T60" fmla="*/ 3788 w 9860"/>
                    <a:gd name="T61" fmla="*/ 1987 h 7866"/>
                    <a:gd name="T62" fmla="*/ 3191 w 9860"/>
                    <a:gd name="T63" fmla="*/ 1784 h 7866"/>
                    <a:gd name="T64" fmla="*/ 3141 w 9860"/>
                    <a:gd name="T65" fmla="*/ 1812 h 7866"/>
                    <a:gd name="T66" fmla="*/ 3136 w 9860"/>
                    <a:gd name="T67" fmla="*/ 1814 h 7866"/>
                    <a:gd name="T68" fmla="*/ 3128 w 9860"/>
                    <a:gd name="T69" fmla="*/ 1820 h 7866"/>
                    <a:gd name="T70" fmla="*/ 2989 w 9860"/>
                    <a:gd name="T71" fmla="*/ 1970 h 7866"/>
                    <a:gd name="T72" fmla="*/ 908 w 9860"/>
                    <a:gd name="T73" fmla="*/ 5719 h 7866"/>
                    <a:gd name="T74" fmla="*/ 906 w 9860"/>
                    <a:gd name="T75" fmla="*/ 882 h 7866"/>
                    <a:gd name="T76" fmla="*/ 8959 w 9860"/>
                    <a:gd name="T77" fmla="*/ 879 h 7866"/>
                    <a:gd name="T78" fmla="*/ 8962 w 9860"/>
                    <a:gd name="T79" fmla="*/ 5974 h 7866"/>
                    <a:gd name="T80" fmla="*/ 6916 w 9860"/>
                    <a:gd name="T81" fmla="*/ 3292 h 7866"/>
                    <a:gd name="T82" fmla="*/ 6519 w 9860"/>
                    <a:gd name="T83" fmla="*/ 3065 h 7866"/>
                    <a:gd name="T84" fmla="*/ 6519 w 9860"/>
                    <a:gd name="T85" fmla="*/ 3065 h 7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60" h="7866">
                      <a:moveTo>
                        <a:pt x="9860" y="7419"/>
                      </a:moveTo>
                      <a:cubicBezTo>
                        <a:pt x="9860" y="7404"/>
                        <a:pt x="9859" y="7390"/>
                        <a:pt x="9857" y="7376"/>
                      </a:cubicBezTo>
                      <a:lnTo>
                        <a:pt x="9853" y="516"/>
                      </a:lnTo>
                      <a:cubicBezTo>
                        <a:pt x="9857" y="492"/>
                        <a:pt x="9860" y="467"/>
                        <a:pt x="9860" y="442"/>
                      </a:cubicBezTo>
                      <a:cubicBezTo>
                        <a:pt x="9860" y="321"/>
                        <a:pt x="9809" y="211"/>
                        <a:pt x="9726" y="132"/>
                      </a:cubicBezTo>
                      <a:cubicBezTo>
                        <a:pt x="9645" y="50"/>
                        <a:pt x="9532" y="0"/>
                        <a:pt x="9406" y="0"/>
                      </a:cubicBezTo>
                      <a:lnTo>
                        <a:pt x="458" y="0"/>
                      </a:lnTo>
                      <a:cubicBezTo>
                        <a:pt x="334" y="0"/>
                        <a:pt x="221" y="49"/>
                        <a:pt x="140" y="129"/>
                      </a:cubicBezTo>
                      <a:cubicBezTo>
                        <a:pt x="54" y="209"/>
                        <a:pt x="0" y="321"/>
                        <a:pt x="0" y="446"/>
                      </a:cubicBezTo>
                      <a:cubicBezTo>
                        <a:pt x="0" y="479"/>
                        <a:pt x="14" y="7430"/>
                        <a:pt x="14" y="7430"/>
                      </a:cubicBezTo>
                      <a:cubicBezTo>
                        <a:pt x="14" y="7670"/>
                        <a:pt x="215" y="7866"/>
                        <a:pt x="462" y="7866"/>
                      </a:cubicBezTo>
                      <a:cubicBezTo>
                        <a:pt x="477" y="7866"/>
                        <a:pt x="492" y="7865"/>
                        <a:pt x="507" y="7864"/>
                      </a:cubicBezTo>
                      <a:cubicBezTo>
                        <a:pt x="651" y="7851"/>
                        <a:pt x="786" y="7771"/>
                        <a:pt x="860" y="7638"/>
                      </a:cubicBezTo>
                      <a:lnTo>
                        <a:pt x="3415" y="3036"/>
                      </a:lnTo>
                      <a:lnTo>
                        <a:pt x="4966" y="5435"/>
                      </a:lnTo>
                      <a:cubicBezTo>
                        <a:pt x="5004" y="5511"/>
                        <a:pt x="5062" y="5572"/>
                        <a:pt x="5131" y="5614"/>
                      </a:cubicBezTo>
                      <a:cubicBezTo>
                        <a:pt x="5141" y="5620"/>
                        <a:pt x="5150" y="5626"/>
                        <a:pt x="5160" y="5631"/>
                      </a:cubicBezTo>
                      <a:cubicBezTo>
                        <a:pt x="5377" y="5747"/>
                        <a:pt x="5649" y="5669"/>
                        <a:pt x="5767" y="5458"/>
                      </a:cubicBezTo>
                      <a:lnTo>
                        <a:pt x="6549" y="4258"/>
                      </a:lnTo>
                      <a:lnTo>
                        <a:pt x="8628" y="6983"/>
                      </a:lnTo>
                      <a:lnTo>
                        <a:pt x="2237" y="6987"/>
                      </a:lnTo>
                      <a:cubicBezTo>
                        <a:pt x="1989" y="6987"/>
                        <a:pt x="1789" y="7182"/>
                        <a:pt x="1789" y="7423"/>
                      </a:cubicBezTo>
                      <a:cubicBezTo>
                        <a:pt x="1789" y="7664"/>
                        <a:pt x="1989" y="7859"/>
                        <a:pt x="2237" y="7859"/>
                      </a:cubicBezTo>
                      <a:lnTo>
                        <a:pt x="9312" y="7855"/>
                      </a:lnTo>
                      <a:cubicBezTo>
                        <a:pt x="9344" y="7862"/>
                        <a:pt x="9376" y="7866"/>
                        <a:pt x="9410" y="7866"/>
                      </a:cubicBezTo>
                      <a:cubicBezTo>
                        <a:pt x="9628" y="7866"/>
                        <a:pt x="9810" y="7713"/>
                        <a:pt x="9849" y="7512"/>
                      </a:cubicBezTo>
                      <a:cubicBezTo>
                        <a:pt x="9856" y="7482"/>
                        <a:pt x="9860" y="7451"/>
                        <a:pt x="9860" y="7419"/>
                      </a:cubicBezTo>
                      <a:close/>
                      <a:moveTo>
                        <a:pt x="6519" y="3065"/>
                      </a:moveTo>
                      <a:cubicBezTo>
                        <a:pt x="6359" y="3063"/>
                        <a:pt x="6203" y="3145"/>
                        <a:pt x="6121" y="3292"/>
                      </a:cubicBezTo>
                      <a:lnTo>
                        <a:pt x="5373" y="4439"/>
                      </a:lnTo>
                      <a:lnTo>
                        <a:pt x="3788" y="1987"/>
                      </a:lnTo>
                      <a:cubicBezTo>
                        <a:pt x="3681" y="1770"/>
                        <a:pt x="3413" y="1679"/>
                        <a:pt x="3191" y="1784"/>
                      </a:cubicBezTo>
                      <a:cubicBezTo>
                        <a:pt x="3173" y="1792"/>
                        <a:pt x="3157" y="1802"/>
                        <a:pt x="3141" y="1812"/>
                      </a:cubicBezTo>
                      <a:cubicBezTo>
                        <a:pt x="3139" y="1813"/>
                        <a:pt x="3138" y="1814"/>
                        <a:pt x="3136" y="1814"/>
                      </a:cubicBezTo>
                      <a:cubicBezTo>
                        <a:pt x="3134" y="1816"/>
                        <a:pt x="3131" y="1818"/>
                        <a:pt x="3128" y="1820"/>
                      </a:cubicBezTo>
                      <a:cubicBezTo>
                        <a:pt x="3072" y="1858"/>
                        <a:pt x="3024" y="1908"/>
                        <a:pt x="2989" y="1970"/>
                      </a:cubicBezTo>
                      <a:lnTo>
                        <a:pt x="908" y="5719"/>
                      </a:lnTo>
                      <a:lnTo>
                        <a:pt x="906" y="882"/>
                      </a:lnTo>
                      <a:lnTo>
                        <a:pt x="8959" y="879"/>
                      </a:lnTo>
                      <a:lnTo>
                        <a:pt x="8962" y="5974"/>
                      </a:lnTo>
                      <a:lnTo>
                        <a:pt x="6916" y="3292"/>
                      </a:lnTo>
                      <a:cubicBezTo>
                        <a:pt x="6834" y="3145"/>
                        <a:pt x="6679" y="3063"/>
                        <a:pt x="6519" y="3065"/>
                      </a:cubicBezTo>
                      <a:close/>
                      <a:moveTo>
                        <a:pt x="6519" y="3065"/>
                      </a:moveTo>
                      <a:close/>
                    </a:path>
                  </a:pathLst>
                </a:custGeom>
                <a:solidFill>
                  <a:srgbClr val="FFFFFF"/>
                </a:solidFill>
                <a:ln>
                  <a:noFill/>
                </a:ln>
                <a:extLst>
                  <a:ext uri="{91240B29-F687-4f45-9708-019B960494DF}">
                    <a14:hiddenLine xmlns="" xmlns:a16="http://schemas.microsoft.com/office/drawing/2014/main" xmlns:a14="http://schemas.microsoft.com/office/drawing/2010/main" xmlns:p14="http://schemas.microsoft.com/office/powerpoint/2010/main" xmlns:lc="http://schemas.openxmlformats.org/drawingml/2006/lockedCanvas" w="25400" cap="flat">
                      <a:solidFill>
                        <a:schemeClr val="tx1"/>
                      </a:solidFill>
                      <a:miter lim="800000"/>
                      <a:headEnd type="none" w="med" len="med"/>
                      <a:tailEnd type="none" w="med" len="med"/>
                    </a14:hiddenLine>
                  </a:ext>
                </a:extLst>
              </p:spPr>
              <p:txBody>
                <a:bodyPr wrap="squar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grpSp>
          <p:sp>
            <p:nvSpPr>
              <p:cNvPr id="15" name="Bullet6">
                <a:extLst>
                  <a:ext uri="{FF2B5EF4-FFF2-40B4-BE49-F238E27FC236}">
                    <a16:creationId xmlns:a16="http://schemas.microsoft.com/office/drawing/2014/main" id="{74FA3224-74AD-C377-EED9-FE608606B5CE}"/>
                  </a:ext>
                </a:extLst>
              </p:cNvPr>
              <p:cNvSpPr txBox="1">
                <a:spLocks/>
              </p:cNvSpPr>
              <p:nvPr/>
            </p:nvSpPr>
            <p:spPr>
              <a:xfrm>
                <a:off x="7135207" y="5076688"/>
                <a:ext cx="2912577" cy="615186"/>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应用案例分析</a:t>
                </a:r>
                <a:endParaRPr lang="en-US" dirty="0"/>
              </a:p>
            </p:txBody>
          </p:sp>
          <p:sp>
            <p:nvSpPr>
              <p:cNvPr id="16" name="Text6">
                <a:extLst>
                  <a:ext uri="{FF2B5EF4-FFF2-40B4-BE49-F238E27FC236}">
                    <a16:creationId xmlns:a16="http://schemas.microsoft.com/office/drawing/2014/main" id="{F240A6CD-E422-E418-42F1-BC84DB269AD4}"/>
                  </a:ext>
                </a:extLst>
              </p:cNvPr>
              <p:cNvSpPr txBox="1"/>
              <p:nvPr/>
            </p:nvSpPr>
            <p:spPr>
              <a:xfrm>
                <a:off x="6601239" y="5698569"/>
                <a:ext cx="3446546" cy="1377304"/>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结合实际案例说明特征提取与匹配技术在入侵检测中的具体应用及效果评估。</a:t>
                </a:r>
                <a:endParaRPr lang="en-US" dirty="0"/>
              </a:p>
            </p:txBody>
          </p:sp>
        </p:grpSp>
        <p:sp>
          <p:nvSpPr>
            <p:cNvPr id="10" name="Title">
              <a:extLst>
                <a:ext uri="{FF2B5EF4-FFF2-40B4-BE49-F238E27FC236}">
                  <a16:creationId xmlns:a16="http://schemas.microsoft.com/office/drawing/2014/main" id="{6EC7483D-110A-7B00-D50C-2E022585A79A}"/>
                </a:ext>
              </a:extLst>
            </p:cNvPr>
            <p:cNvSpPr txBox="1"/>
            <p:nvPr/>
          </p:nvSpPr>
          <p:spPr>
            <a:xfrm>
              <a:off x="880618" y="970028"/>
              <a:ext cx="10858500" cy="540001"/>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spcBef>
                  <a:spcPts val="0"/>
                </a:spcBef>
                <a:spcAft>
                  <a:spcPts val="0"/>
                </a:spcAft>
                <a:buClrTx/>
                <a:buSzPct val="25000"/>
                <a:buFontTx/>
                <a:buNone/>
                <a:defRPr/>
              </a:pPr>
              <a:r>
                <a:rPr lang="zh-CN" altLang="en-US" sz="2400" b="1" dirty="0">
                  <a:cs typeface="+mn-ea"/>
                  <a:sym typeface="+mn-lt"/>
                </a:rPr>
                <a:t>讲解如何通过特征提取识别潜在威胁</a:t>
              </a:r>
              <a:endParaRPr lang="en-US" dirty="0"/>
            </a:p>
          </p:txBody>
        </p:sp>
        <p:cxnSp>
          <p:nvCxnSpPr>
            <p:cNvPr id="11" name="直接连接符 10">
              <a:extLst>
                <a:ext uri="{FF2B5EF4-FFF2-40B4-BE49-F238E27FC236}">
                  <a16:creationId xmlns:a16="http://schemas.microsoft.com/office/drawing/2014/main" id="{D571F694-5FCA-37B6-0238-B7747A150BA1}"/>
                </a:ext>
              </a:extLst>
            </p:cNvPr>
            <p:cNvCxnSpPr>
              <a:cxnSpLocks/>
            </p:cNvCxnSpPr>
            <p:nvPr/>
          </p:nvCxnSpPr>
          <p:spPr>
            <a:xfrm>
              <a:off x="4297225" y="1770185"/>
              <a:ext cx="1" cy="4339883"/>
            </a:xfrm>
            <a:prstGeom prst="line">
              <a:avLst/>
            </a:prstGeom>
            <a:ln w="6350">
              <a:solidFill>
                <a:schemeClr val="tx1">
                  <a:alpha val="50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6982DD8-4598-A6B1-B498-917B269F7AC5}"/>
                </a:ext>
              </a:extLst>
            </p:cNvPr>
            <p:cNvCxnSpPr>
              <a:cxnSpLocks/>
            </p:cNvCxnSpPr>
            <p:nvPr/>
          </p:nvCxnSpPr>
          <p:spPr>
            <a:xfrm>
              <a:off x="7960814" y="1794216"/>
              <a:ext cx="1" cy="4339883"/>
            </a:xfrm>
            <a:prstGeom prst="line">
              <a:avLst/>
            </a:prstGeom>
            <a:ln w="6350">
              <a:solidFill>
                <a:schemeClr val="tx1">
                  <a:alpha val="50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3BE7C04-7129-B2C1-90AE-BE4E957E17F4}"/>
                </a:ext>
              </a:extLst>
            </p:cNvPr>
            <p:cNvCxnSpPr>
              <a:cxnSpLocks/>
            </p:cNvCxnSpPr>
            <p:nvPr/>
          </p:nvCxnSpPr>
          <p:spPr>
            <a:xfrm>
              <a:off x="660400" y="3964157"/>
              <a:ext cx="10858500" cy="0"/>
            </a:xfrm>
            <a:prstGeom prst="line">
              <a:avLst/>
            </a:prstGeom>
            <a:ln w="6350">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8068835"/>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sp>
        <p:nvSpPr>
          <p:cNvPr id="2" name="标题 1"/>
          <p:cNvSpPr txBox="1">
            <a:spLocks/>
          </p:cNvSpPr>
          <p:nvPr/>
        </p:nvSpPr>
        <p:spPr>
          <a:xfrm>
            <a:off x="237067" y="126487"/>
            <a:ext cx="10858500" cy="900112"/>
          </a:xfrm>
          <a:prstGeom prst="rect">
            <a:avLst/>
          </a:prstGeom>
        </p:spPr>
        <p:txBody>
          <a:bodyPr/>
          <a:lst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a:lstStyle>
          <a:p>
            <a:r>
              <a:rPr lang="zh-CN" altLang="en-US" dirty="0" smtClean="0"/>
              <a:t>实时监控与报警机制</a:t>
            </a:r>
            <a:endParaRPr lang="zh-CN" altLang="en-US" dirty="0"/>
          </a:p>
        </p:txBody>
      </p:sp>
      <p:grpSp>
        <p:nvGrpSpPr>
          <p:cNvPr id="3" name="51b7f998-d412-4602-9643-6b7a1e273f7c.source.3.zh-Hans.pptx">
            <a:extLst>
              <a:ext uri="{FF2B5EF4-FFF2-40B4-BE49-F238E27FC236}">
                <a16:creationId xmlns:a16="http://schemas.microsoft.com/office/drawing/2014/main" id="{7B901D63-5AA8-1E4B-F714-95A249E41954}"/>
              </a:ext>
            </a:extLst>
          </p:cNvPr>
          <p:cNvGrpSpPr/>
          <p:nvPr/>
        </p:nvGrpSpPr>
        <p:grpSpPr>
          <a:xfrm>
            <a:off x="0" y="685800"/>
            <a:ext cx="9144000" cy="4861998"/>
            <a:chOff x="0" y="789501"/>
            <a:chExt cx="11714732" cy="5344598"/>
          </a:xfrm>
        </p:grpSpPr>
        <p:grpSp>
          <p:nvGrpSpPr>
            <p:cNvPr id="4" name="组合 1">
              <a:extLst>
                <a:ext uri="{FF2B5EF4-FFF2-40B4-BE49-F238E27FC236}">
                  <a16:creationId xmlns:a16="http://schemas.microsoft.com/office/drawing/2014/main" id="{F95525EF-A6C0-B9FB-056C-AD924920AEC0}"/>
                </a:ext>
              </a:extLst>
            </p:cNvPr>
            <p:cNvGrpSpPr/>
            <p:nvPr/>
          </p:nvGrpSpPr>
          <p:grpSpPr>
            <a:xfrm>
              <a:off x="660401" y="2696902"/>
              <a:ext cx="10858499" cy="3437197"/>
              <a:chOff x="660401" y="2696902"/>
              <a:chExt cx="10858499" cy="3437197"/>
            </a:xfrm>
          </p:grpSpPr>
          <p:grpSp>
            <p:nvGrpSpPr>
              <p:cNvPr id="7" name="组合 6">
                <a:extLst>
                  <a:ext uri="{FF2B5EF4-FFF2-40B4-BE49-F238E27FC236}">
                    <a16:creationId xmlns:a16="http://schemas.microsoft.com/office/drawing/2014/main" id="{764BE19D-B127-6F8D-7F65-6CA7F5DDB36E}"/>
                  </a:ext>
                </a:extLst>
              </p:cNvPr>
              <p:cNvGrpSpPr/>
              <p:nvPr/>
            </p:nvGrpSpPr>
            <p:grpSpPr>
              <a:xfrm>
                <a:off x="660401" y="2696902"/>
                <a:ext cx="3539120" cy="3437197"/>
                <a:chOff x="660400" y="2997844"/>
                <a:chExt cx="2901977" cy="3437197"/>
              </a:xfrm>
            </p:grpSpPr>
            <p:sp>
              <p:nvSpPr>
                <p:cNvPr id="14" name="Bullet1">
                  <a:extLst>
                    <a:ext uri="{FF2B5EF4-FFF2-40B4-BE49-F238E27FC236}">
                      <a16:creationId xmlns:a16="http://schemas.microsoft.com/office/drawing/2014/main" id="{FF63AFF5-6365-9A56-0252-B47E2CF22A86}"/>
                    </a:ext>
                  </a:extLst>
                </p:cNvPr>
                <p:cNvSpPr/>
                <p:nvPr/>
              </p:nvSpPr>
              <p:spPr>
                <a:xfrm>
                  <a:off x="660400" y="2997844"/>
                  <a:ext cx="2901977" cy="4802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nSpc>
                      <a:spcPct val="120000"/>
                    </a:lnSpc>
                  </a:pPr>
                  <a:r>
                    <a:rPr kumimoji="1" lang="zh-CN" altLang="en-US" b="1" dirty="0">
                      <a:solidFill>
                        <a:schemeClr val="tx1"/>
                      </a:solidFill>
                      <a:cs typeface="+mn-ea"/>
                      <a:sym typeface="+mn-lt"/>
                    </a:rPr>
                    <a:t>实时数据采集</a:t>
                  </a:r>
                  <a:endParaRPr lang="en-US" dirty="0"/>
                </a:p>
              </p:txBody>
            </p:sp>
            <p:sp>
              <p:nvSpPr>
                <p:cNvPr id="15" name="Text1">
                  <a:extLst>
                    <a:ext uri="{FF2B5EF4-FFF2-40B4-BE49-F238E27FC236}">
                      <a16:creationId xmlns:a16="http://schemas.microsoft.com/office/drawing/2014/main" id="{2FFC1515-B1D1-BE17-A7E0-619696BB285D}"/>
                    </a:ext>
                  </a:extLst>
                </p:cNvPr>
                <p:cNvSpPr/>
                <p:nvPr/>
              </p:nvSpPr>
              <p:spPr>
                <a:xfrm>
                  <a:off x="660400" y="3483746"/>
                  <a:ext cx="2901977" cy="2951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zh-CN" altLang="en-US" sz="1200" dirty="0">
                      <a:solidFill>
                        <a:schemeClr val="tx1"/>
                      </a:solidFill>
                      <a:cs typeface="+mn-ea"/>
                      <a:sym typeface="+mn-lt"/>
                    </a:rPr>
                    <a:t>实时监控依赖高效的数据采集技术，通过网络流量分析和日志记录，确保系统状态的实时感知，为入侵检测提供基础支持。</a:t>
                  </a:r>
                  <a:endParaRPr lang="en-US" dirty="0"/>
                </a:p>
              </p:txBody>
            </p:sp>
          </p:grpSp>
          <p:grpSp>
            <p:nvGrpSpPr>
              <p:cNvPr id="8" name="组合 7">
                <a:extLst>
                  <a:ext uri="{FF2B5EF4-FFF2-40B4-BE49-F238E27FC236}">
                    <a16:creationId xmlns:a16="http://schemas.microsoft.com/office/drawing/2014/main" id="{90FC3365-07BA-B31C-D63F-CF2C1C76F980}"/>
                  </a:ext>
                </a:extLst>
              </p:cNvPr>
              <p:cNvGrpSpPr/>
              <p:nvPr/>
            </p:nvGrpSpPr>
            <p:grpSpPr>
              <a:xfrm>
                <a:off x="4320091" y="2696902"/>
                <a:ext cx="3539120" cy="3437197"/>
                <a:chOff x="660400" y="2997844"/>
                <a:chExt cx="2901977" cy="3437197"/>
              </a:xfrm>
            </p:grpSpPr>
            <p:sp>
              <p:nvSpPr>
                <p:cNvPr id="12" name="Bullet2">
                  <a:extLst>
                    <a:ext uri="{FF2B5EF4-FFF2-40B4-BE49-F238E27FC236}">
                      <a16:creationId xmlns:a16="http://schemas.microsoft.com/office/drawing/2014/main" id="{CEB6B162-F738-4729-14C9-899826740C2A}"/>
                    </a:ext>
                  </a:extLst>
                </p:cNvPr>
                <p:cNvSpPr/>
                <p:nvPr/>
              </p:nvSpPr>
              <p:spPr>
                <a:xfrm>
                  <a:off x="660400" y="2997844"/>
                  <a:ext cx="2901977" cy="4802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nSpc>
                      <a:spcPct val="120000"/>
                    </a:lnSpc>
                  </a:pPr>
                  <a:r>
                    <a:rPr kumimoji="1" lang="zh-CN" altLang="en-US" b="1" dirty="0">
                      <a:solidFill>
                        <a:schemeClr val="tx1"/>
                      </a:solidFill>
                      <a:cs typeface="+mn-ea"/>
                      <a:sym typeface="+mn-lt"/>
                    </a:rPr>
                    <a:t>异常行为检测</a:t>
                  </a:r>
                  <a:endParaRPr lang="en-US" dirty="0"/>
                </a:p>
              </p:txBody>
            </p:sp>
            <p:sp>
              <p:nvSpPr>
                <p:cNvPr id="13" name="Text2">
                  <a:extLst>
                    <a:ext uri="{FF2B5EF4-FFF2-40B4-BE49-F238E27FC236}">
                      <a16:creationId xmlns:a16="http://schemas.microsoft.com/office/drawing/2014/main" id="{4A51CC58-B887-3B23-4167-87F50B73F966}"/>
                    </a:ext>
                  </a:extLst>
                </p:cNvPr>
                <p:cNvSpPr/>
                <p:nvPr/>
              </p:nvSpPr>
              <p:spPr>
                <a:xfrm>
                  <a:off x="660400" y="3483746"/>
                  <a:ext cx="2901977" cy="2951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zh-CN" altLang="en-US" sz="1200" dirty="0">
                      <a:solidFill>
                        <a:schemeClr val="tx1"/>
                      </a:solidFill>
                      <a:cs typeface="+mn-ea"/>
                      <a:sym typeface="+mn-lt"/>
                    </a:rPr>
                    <a:t>结合机器学习算法，对系统中的异常行为进行快速识别，确保在入侵发生时能够及时触发报警机制。</a:t>
                  </a:r>
                  <a:endParaRPr lang="en-US" dirty="0"/>
                </a:p>
              </p:txBody>
            </p:sp>
          </p:grpSp>
          <p:grpSp>
            <p:nvGrpSpPr>
              <p:cNvPr id="9" name="组合 8">
                <a:extLst>
                  <a:ext uri="{FF2B5EF4-FFF2-40B4-BE49-F238E27FC236}">
                    <a16:creationId xmlns:a16="http://schemas.microsoft.com/office/drawing/2014/main" id="{CD58922A-B057-0328-481D-21E96FD3B03F}"/>
                  </a:ext>
                </a:extLst>
              </p:cNvPr>
              <p:cNvGrpSpPr/>
              <p:nvPr/>
            </p:nvGrpSpPr>
            <p:grpSpPr>
              <a:xfrm>
                <a:off x="7979780" y="2696902"/>
                <a:ext cx="3539120" cy="3437197"/>
                <a:chOff x="660400" y="2997844"/>
                <a:chExt cx="2901977" cy="3437197"/>
              </a:xfrm>
            </p:grpSpPr>
            <p:sp>
              <p:nvSpPr>
                <p:cNvPr id="10" name="Bullet3">
                  <a:extLst>
                    <a:ext uri="{FF2B5EF4-FFF2-40B4-BE49-F238E27FC236}">
                      <a16:creationId xmlns:a16="http://schemas.microsoft.com/office/drawing/2014/main" id="{9DB57F35-AA78-1D93-1735-9081538DDCFE}"/>
                    </a:ext>
                  </a:extLst>
                </p:cNvPr>
                <p:cNvSpPr/>
                <p:nvPr/>
              </p:nvSpPr>
              <p:spPr>
                <a:xfrm>
                  <a:off x="660400" y="2997844"/>
                  <a:ext cx="2901977" cy="4802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nSpc>
                      <a:spcPct val="120000"/>
                    </a:lnSpc>
                  </a:pPr>
                  <a:r>
                    <a:rPr kumimoji="1" lang="zh-CN" altLang="en-US" b="1" dirty="0">
                      <a:solidFill>
                        <a:schemeClr val="tx1"/>
                      </a:solidFill>
                      <a:cs typeface="+mn-ea"/>
                      <a:sym typeface="+mn-lt"/>
                    </a:rPr>
                    <a:t>报警响应策略</a:t>
                  </a:r>
                  <a:endParaRPr lang="en-US" dirty="0"/>
                </a:p>
              </p:txBody>
            </p:sp>
            <p:sp>
              <p:nvSpPr>
                <p:cNvPr id="11" name="Text3">
                  <a:extLst>
                    <a:ext uri="{FF2B5EF4-FFF2-40B4-BE49-F238E27FC236}">
                      <a16:creationId xmlns:a16="http://schemas.microsoft.com/office/drawing/2014/main" id="{0EB4EB6B-77AA-44EF-5AC5-441E8EA49F51}"/>
                    </a:ext>
                  </a:extLst>
                </p:cNvPr>
                <p:cNvSpPr/>
                <p:nvPr/>
              </p:nvSpPr>
              <p:spPr>
                <a:xfrm>
                  <a:off x="660400" y="3483746"/>
                  <a:ext cx="2901977" cy="2951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zh-CN" altLang="en-US" sz="1200" dirty="0">
                      <a:solidFill>
                        <a:schemeClr val="tx1"/>
                      </a:solidFill>
                      <a:cs typeface="+mn-ea"/>
                      <a:sym typeface="+mn-lt"/>
                    </a:rPr>
                    <a:t>高效的报警机制需要明确的分级响应策略，根据威胁等级采取不同的措施，从而减少误报并提升系统安全性。</a:t>
                  </a:r>
                  <a:endParaRPr lang="en-US" dirty="0"/>
                </a:p>
              </p:txBody>
            </p:sp>
          </p:grpSp>
        </p:grpSp>
        <p:sp>
          <p:nvSpPr>
            <p:cNvPr id="5" name="PictureMisc1">
              <a:extLst>
                <a:ext uri="{FF2B5EF4-FFF2-40B4-BE49-F238E27FC236}">
                  <a16:creationId xmlns:a16="http://schemas.microsoft.com/office/drawing/2014/main" id="{A4DAF90C-8073-1924-C330-BB9F024A0FA1}"/>
                </a:ext>
              </a:extLst>
            </p:cNvPr>
            <p:cNvSpPr/>
            <p:nvPr/>
          </p:nvSpPr>
          <p:spPr>
            <a:xfrm>
              <a:off x="0" y="789501"/>
              <a:ext cx="11714732" cy="1719727"/>
            </a:xfrm>
            <a:prstGeom prst="rect">
              <a:avLst/>
            </a:prstGeom>
            <a:blipFill>
              <a:blip r:embed="rId3"/>
              <a:stretch>
                <a:fillRect t="-202618" b="-202618"/>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a:solidFill>
                  <a:schemeClr val="tx1"/>
                </a:solidFill>
                <a:cs typeface="+mn-ea"/>
                <a:sym typeface="+mn-lt"/>
              </a:endParaRPr>
            </a:p>
          </p:txBody>
        </p:sp>
        <p:sp>
          <p:nvSpPr>
            <p:cNvPr id="6" name="Title">
              <a:extLst>
                <a:ext uri="{FF2B5EF4-FFF2-40B4-BE49-F238E27FC236}">
                  <a16:creationId xmlns:a16="http://schemas.microsoft.com/office/drawing/2014/main" id="{E4032552-B81D-165D-D257-D1512DAFA203}"/>
                </a:ext>
              </a:extLst>
            </p:cNvPr>
            <p:cNvSpPr/>
            <p:nvPr/>
          </p:nvSpPr>
          <p:spPr>
            <a:xfrm>
              <a:off x="660400" y="1798027"/>
              <a:ext cx="10858500" cy="711201"/>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r>
                <a:rPr kumimoji="1" lang="zh-CN" altLang="en-US" sz="2400" b="1" dirty="0">
                  <a:solidFill>
                    <a:schemeClr val="tx1"/>
                  </a:solidFill>
                  <a:cs typeface="+mn-ea"/>
                  <a:sym typeface="+mn-lt"/>
                </a:rPr>
                <a:t>探讨实时监控技术以及高效的报警机制</a:t>
              </a:r>
              <a:endParaRPr lang="en-US" dirty="0"/>
            </a:p>
          </p:txBody>
        </p:sp>
      </p:grpSp>
    </p:spTree>
    <p:extLst>
      <p:ext uri="{BB962C8B-B14F-4D97-AF65-F5344CB8AC3E}">
        <p14:creationId xmlns:p14="http://schemas.microsoft.com/office/powerpoint/2010/main" val="397922365"/>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sp>
        <p:nvSpPr>
          <p:cNvPr id="2" name="标题 1"/>
          <p:cNvSpPr txBox="1">
            <a:spLocks/>
          </p:cNvSpPr>
          <p:nvPr/>
        </p:nvSpPr>
        <p:spPr>
          <a:xfrm>
            <a:off x="194733" y="143399"/>
            <a:ext cx="10858500" cy="900112"/>
          </a:xfrm>
          <a:prstGeom prst="rect">
            <a:avLst/>
          </a:prstGeom>
        </p:spPr>
        <p:txBody>
          <a:bodyPr/>
          <a:lst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a:lstStyle>
          <a:p>
            <a:r>
              <a:rPr lang="zh-CN" altLang="en-US" dirty="0" smtClean="0"/>
              <a:t>日志管理与审计</a:t>
            </a:r>
            <a:endParaRPr lang="zh-CN" altLang="en-US" dirty="0"/>
          </a:p>
        </p:txBody>
      </p:sp>
      <p:grpSp>
        <p:nvGrpSpPr>
          <p:cNvPr id="3" name="a097bf93-2919-411f-9cb0-f3fa35db213d.source.5.zh-Hans.pptx">
            <a:extLst>
              <a:ext uri="{FF2B5EF4-FFF2-40B4-BE49-F238E27FC236}">
                <a16:creationId xmlns:a16="http://schemas.microsoft.com/office/drawing/2014/main" id="{DB19CAA4-82AF-255B-7A46-06E8A9DE44E2}"/>
              </a:ext>
            </a:extLst>
          </p:cNvPr>
          <p:cNvGrpSpPr/>
          <p:nvPr/>
        </p:nvGrpSpPr>
        <p:grpSpPr>
          <a:xfrm>
            <a:off x="0" y="837149"/>
            <a:ext cx="9144000" cy="5027599"/>
            <a:chOff x="0" y="1101738"/>
            <a:chExt cx="11518900" cy="5027599"/>
          </a:xfrm>
        </p:grpSpPr>
        <p:sp>
          <p:nvSpPr>
            <p:cNvPr id="4" name="箭头: 五边形 4">
              <a:extLst>
                <a:ext uri="{FF2B5EF4-FFF2-40B4-BE49-F238E27FC236}">
                  <a16:creationId xmlns:a16="http://schemas.microsoft.com/office/drawing/2014/main" id="{81A26BBE-0C3F-1F38-DF7A-08A7189D2830}"/>
                </a:ext>
              </a:extLst>
            </p:cNvPr>
            <p:cNvSpPr>
              <a:spLocks/>
            </p:cNvSpPr>
            <p:nvPr/>
          </p:nvSpPr>
          <p:spPr>
            <a:xfrm>
              <a:off x="1003905" y="2011155"/>
              <a:ext cx="3829326" cy="3829326"/>
            </a:xfrm>
            <a:prstGeom prst="homePlate">
              <a:avLst>
                <a:gd name="adj" fmla="val 47145"/>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箭头: 五边形 10">
              <a:extLst>
                <a:ext uri="{FF2B5EF4-FFF2-40B4-BE49-F238E27FC236}">
                  <a16:creationId xmlns:a16="http://schemas.microsoft.com/office/drawing/2014/main" id="{F6D66807-2677-3A15-DBF5-F835859A7348}"/>
                </a:ext>
              </a:extLst>
            </p:cNvPr>
            <p:cNvSpPr>
              <a:spLocks/>
            </p:cNvSpPr>
            <p:nvPr/>
          </p:nvSpPr>
          <p:spPr>
            <a:xfrm>
              <a:off x="774688" y="2011155"/>
              <a:ext cx="3829326" cy="3829326"/>
            </a:xfrm>
            <a:prstGeom prst="homePlate">
              <a:avLst>
                <a:gd name="adj" fmla="val 354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PictureMisc1">
              <a:extLst>
                <a:ext uri="{FF2B5EF4-FFF2-40B4-BE49-F238E27FC236}">
                  <a16:creationId xmlns:a16="http://schemas.microsoft.com/office/drawing/2014/main" id="{C44A7B9A-3FCE-28CD-DAA9-2960FCACBDD4}"/>
                </a:ext>
              </a:extLst>
            </p:cNvPr>
            <p:cNvSpPr>
              <a:spLocks/>
            </p:cNvSpPr>
            <p:nvPr/>
          </p:nvSpPr>
          <p:spPr>
            <a:xfrm>
              <a:off x="0" y="2011155"/>
              <a:ext cx="4502426" cy="3829326"/>
            </a:xfrm>
            <a:prstGeom prst="homePlate">
              <a:avLst>
                <a:gd name="adj" fmla="val 35465"/>
              </a:avLst>
            </a:prstGeom>
            <a:blipFill>
              <a:blip r:embed="rId3"/>
              <a:srcRect/>
              <a:stretch>
                <a:fillRect l="-25878" r="-25878"/>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Title">
              <a:extLst>
                <a:ext uri="{FF2B5EF4-FFF2-40B4-BE49-F238E27FC236}">
                  <a16:creationId xmlns:a16="http://schemas.microsoft.com/office/drawing/2014/main" id="{FE7C57BA-A7AF-4A98-C078-D916DC6D4757}"/>
                </a:ext>
              </a:extLst>
            </p:cNvPr>
            <p:cNvSpPr txBox="1"/>
            <p:nvPr/>
          </p:nvSpPr>
          <p:spPr>
            <a:xfrm>
              <a:off x="245308" y="1101738"/>
              <a:ext cx="4069922" cy="880855"/>
            </a:xfrm>
            <a:prstGeom prst="roundRect">
              <a:avLst>
                <a:gd name="adj" fmla="val 0"/>
              </a:avLst>
            </a:prstGeom>
            <a:noFill/>
          </p:spPr>
          <p:txBody>
            <a:bodyPr vert="horz" wrap="square" rtlCol="0" anchor="t">
              <a:normAutofit lnSpcReduction="10000"/>
            </a:bodyPr>
            <a:lstStyle>
              <a:defPPr>
                <a:defRPr lang="zh-CN"/>
              </a:defPPr>
              <a:lvl1pPr>
                <a:lnSpc>
                  <a:spcPct val="120000"/>
                </a:lnSpc>
                <a:defRPr sz="2400" b="1"/>
              </a:lvl1pPr>
            </a:lstStyle>
            <a:p>
              <a:pPr>
                <a:lnSpc>
                  <a:spcPct val="110000"/>
                </a:lnSpc>
              </a:pPr>
              <a:r>
                <a:rPr lang="zh-CN" altLang="en-US" dirty="0"/>
                <a:t>阐述日志管理在入侵检测中的重要作用</a:t>
              </a:r>
              <a:endParaRPr lang="en-US" dirty="0"/>
            </a:p>
          </p:txBody>
        </p:sp>
        <p:grpSp>
          <p:nvGrpSpPr>
            <p:cNvPr id="8" name="组合 7">
              <a:extLst>
                <a:ext uri="{FF2B5EF4-FFF2-40B4-BE49-F238E27FC236}">
                  <a16:creationId xmlns:a16="http://schemas.microsoft.com/office/drawing/2014/main" id="{B070DE38-C413-292C-F607-AAEA21ECFD27}"/>
                </a:ext>
              </a:extLst>
            </p:cNvPr>
            <p:cNvGrpSpPr/>
            <p:nvPr/>
          </p:nvGrpSpPr>
          <p:grpSpPr>
            <a:xfrm>
              <a:off x="4936140" y="1937084"/>
              <a:ext cx="6582760" cy="4192253"/>
              <a:chOff x="660400" y="1761606"/>
              <a:chExt cx="7835900" cy="4372495"/>
            </a:xfrm>
          </p:grpSpPr>
          <p:grpSp>
            <p:nvGrpSpPr>
              <p:cNvPr id="9" name="组合 8">
                <a:extLst>
                  <a:ext uri="{FF2B5EF4-FFF2-40B4-BE49-F238E27FC236}">
                    <a16:creationId xmlns:a16="http://schemas.microsoft.com/office/drawing/2014/main" id="{311E047E-F3C3-B2BA-F331-6BDFE07311F5}"/>
                  </a:ext>
                </a:extLst>
              </p:cNvPr>
              <p:cNvGrpSpPr>
                <a:grpSpLocks/>
              </p:cNvGrpSpPr>
              <p:nvPr/>
            </p:nvGrpSpPr>
            <p:grpSpPr>
              <a:xfrm>
                <a:off x="660400" y="1761606"/>
                <a:ext cx="3795450" cy="1421886"/>
                <a:chOff x="797462" y="1847572"/>
                <a:chExt cx="3220935" cy="1526249"/>
              </a:xfrm>
            </p:grpSpPr>
            <p:sp>
              <p:nvSpPr>
                <p:cNvPr id="22" name="Bullet1">
                  <a:extLst>
                    <a:ext uri="{FF2B5EF4-FFF2-40B4-BE49-F238E27FC236}">
                      <a16:creationId xmlns:a16="http://schemas.microsoft.com/office/drawing/2014/main" id="{3615AB57-7AEF-4513-B7B0-2BEAA758585D}"/>
                    </a:ext>
                  </a:extLst>
                </p:cNvPr>
                <p:cNvSpPr>
                  <a:spLocks/>
                </p:cNvSpPr>
                <p:nvPr/>
              </p:nvSpPr>
              <p:spPr>
                <a:xfrm>
                  <a:off x="797462" y="1847572"/>
                  <a:ext cx="3220935" cy="442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b="1" dirty="0">
                      <a:solidFill>
                        <a:schemeClr val="tx1"/>
                      </a:solidFill>
                      <a:latin typeface="Arial" panose="020B0604020202020204" pitchFamily="34" charset="0"/>
                      <a:ea typeface="微软雅黑" panose="020B0503020204020204" pitchFamily="34" charset="-122"/>
                      <a:sym typeface="Arial" panose="020B0604020202020204" pitchFamily="34" charset="0"/>
                    </a:rPr>
                    <a:t>日志收集与整合</a:t>
                  </a:r>
                  <a:endParaRPr lang="en-US" dirty="0"/>
                </a:p>
              </p:txBody>
            </p:sp>
            <p:sp>
              <p:nvSpPr>
                <p:cNvPr id="23" name="Text1">
                  <a:extLst>
                    <a:ext uri="{FF2B5EF4-FFF2-40B4-BE49-F238E27FC236}">
                      <a16:creationId xmlns:a16="http://schemas.microsoft.com/office/drawing/2014/main" id="{839A77B2-240D-40B6-9B9F-E2002E6E48A5}"/>
                    </a:ext>
                  </a:extLst>
                </p:cNvPr>
                <p:cNvSpPr/>
                <p:nvPr/>
              </p:nvSpPr>
              <p:spPr>
                <a:xfrm>
                  <a:off x="797463" y="2290496"/>
                  <a:ext cx="3220934" cy="108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阐述如何从不同系统中收集日志数据，并通过标准化和整合手段，为入侵检测提供全面的日志信息支持。</a:t>
                  </a:r>
                  <a:endParaRPr lang="en-US" dirty="0"/>
                </a:p>
              </p:txBody>
            </p:sp>
          </p:grpSp>
          <p:grpSp>
            <p:nvGrpSpPr>
              <p:cNvPr id="10" name="组合 1">
                <a:extLst>
                  <a:ext uri="{FF2B5EF4-FFF2-40B4-BE49-F238E27FC236}">
                    <a16:creationId xmlns:a16="http://schemas.microsoft.com/office/drawing/2014/main" id="{506549B4-65F1-8C06-9566-B45E0D612072}"/>
                  </a:ext>
                </a:extLst>
              </p:cNvPr>
              <p:cNvGrpSpPr>
                <a:grpSpLocks/>
              </p:cNvGrpSpPr>
              <p:nvPr/>
            </p:nvGrpSpPr>
            <p:grpSpPr>
              <a:xfrm>
                <a:off x="660400" y="3236911"/>
                <a:ext cx="3795450" cy="1421886"/>
                <a:chOff x="797462" y="1847572"/>
                <a:chExt cx="3220935" cy="1526249"/>
              </a:xfrm>
            </p:grpSpPr>
            <p:sp>
              <p:nvSpPr>
                <p:cNvPr id="20" name="Bullet2">
                  <a:extLst>
                    <a:ext uri="{FF2B5EF4-FFF2-40B4-BE49-F238E27FC236}">
                      <a16:creationId xmlns:a16="http://schemas.microsoft.com/office/drawing/2014/main" id="{3E88CA2F-F6D2-E1BA-0D1E-0F4D473445E3}"/>
                    </a:ext>
                  </a:extLst>
                </p:cNvPr>
                <p:cNvSpPr>
                  <a:spLocks/>
                </p:cNvSpPr>
                <p:nvPr/>
              </p:nvSpPr>
              <p:spPr>
                <a:xfrm>
                  <a:off x="797462" y="1847572"/>
                  <a:ext cx="3220935" cy="442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b="1" dirty="0">
                      <a:solidFill>
                        <a:schemeClr val="tx1"/>
                      </a:solidFill>
                      <a:latin typeface="Arial" panose="020B0604020202020204" pitchFamily="34" charset="0"/>
                      <a:ea typeface="微软雅黑" panose="020B0503020204020204" pitchFamily="34" charset="-122"/>
                      <a:sym typeface="Arial" panose="020B0604020202020204" pitchFamily="34" charset="0"/>
                    </a:rPr>
                    <a:t>日志分析技术</a:t>
                  </a:r>
                  <a:endParaRPr lang="en-US" dirty="0"/>
                </a:p>
              </p:txBody>
            </p:sp>
            <p:sp>
              <p:nvSpPr>
                <p:cNvPr id="21" name="Text2">
                  <a:extLst>
                    <a:ext uri="{FF2B5EF4-FFF2-40B4-BE49-F238E27FC236}">
                      <a16:creationId xmlns:a16="http://schemas.microsoft.com/office/drawing/2014/main" id="{991DC02D-217C-3F90-754F-7674441E42D8}"/>
                    </a:ext>
                  </a:extLst>
                </p:cNvPr>
                <p:cNvSpPr/>
                <p:nvPr/>
              </p:nvSpPr>
              <p:spPr>
                <a:xfrm>
                  <a:off x="797463" y="2290496"/>
                  <a:ext cx="3220934" cy="108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探讨日志分析的核心方法，包括实时分析和离线分析，以及如何利用这些技术发现潜在的入侵行为。</a:t>
                  </a:r>
                  <a:endParaRPr lang="en-US" dirty="0"/>
                </a:p>
              </p:txBody>
            </p:sp>
          </p:grpSp>
          <p:grpSp>
            <p:nvGrpSpPr>
              <p:cNvPr id="11" name="组合 10">
                <a:extLst>
                  <a:ext uri="{FF2B5EF4-FFF2-40B4-BE49-F238E27FC236}">
                    <a16:creationId xmlns:a16="http://schemas.microsoft.com/office/drawing/2014/main" id="{99A1902D-E529-6F26-ACDA-8442D1AEAAC5}"/>
                  </a:ext>
                </a:extLst>
              </p:cNvPr>
              <p:cNvGrpSpPr>
                <a:grpSpLocks/>
              </p:cNvGrpSpPr>
              <p:nvPr/>
            </p:nvGrpSpPr>
            <p:grpSpPr>
              <a:xfrm>
                <a:off x="660400" y="4712216"/>
                <a:ext cx="3795450" cy="1421885"/>
                <a:chOff x="797462" y="1847573"/>
                <a:chExt cx="3220935" cy="1526248"/>
              </a:xfrm>
            </p:grpSpPr>
            <p:sp>
              <p:nvSpPr>
                <p:cNvPr id="18" name="Bullet3">
                  <a:extLst>
                    <a:ext uri="{FF2B5EF4-FFF2-40B4-BE49-F238E27FC236}">
                      <a16:creationId xmlns:a16="http://schemas.microsoft.com/office/drawing/2014/main" id="{1A50787D-EE0C-42BD-7CC4-C8688E93E869}"/>
                    </a:ext>
                  </a:extLst>
                </p:cNvPr>
                <p:cNvSpPr>
                  <a:spLocks/>
                </p:cNvSpPr>
                <p:nvPr/>
              </p:nvSpPr>
              <p:spPr>
                <a:xfrm>
                  <a:off x="797462" y="1847573"/>
                  <a:ext cx="3220935" cy="442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b="1" dirty="0">
                      <a:solidFill>
                        <a:schemeClr val="tx1"/>
                      </a:solidFill>
                      <a:latin typeface="Arial" panose="020B0604020202020204" pitchFamily="34" charset="0"/>
                      <a:ea typeface="微软雅黑" panose="020B0503020204020204" pitchFamily="34" charset="-122"/>
                      <a:sym typeface="Arial" panose="020B0604020202020204" pitchFamily="34" charset="0"/>
                    </a:rPr>
                    <a:t>异常检测机制</a:t>
                  </a:r>
                  <a:endParaRPr lang="en-US" dirty="0"/>
                </a:p>
              </p:txBody>
            </p:sp>
            <p:sp>
              <p:nvSpPr>
                <p:cNvPr id="19" name="Text3">
                  <a:extLst>
                    <a:ext uri="{FF2B5EF4-FFF2-40B4-BE49-F238E27FC236}">
                      <a16:creationId xmlns:a16="http://schemas.microsoft.com/office/drawing/2014/main" id="{17A38DE6-AA4B-4CDB-7B26-5AFCD21B3DDB}"/>
                    </a:ext>
                  </a:extLst>
                </p:cNvPr>
                <p:cNvSpPr/>
                <p:nvPr/>
              </p:nvSpPr>
              <p:spPr>
                <a:xfrm>
                  <a:off x="797463" y="2290496"/>
                  <a:ext cx="3220934" cy="108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讲解基于日志的异常检测机制，通过模式匹配和统计分析等手段，识别系统中的异常活动。</a:t>
                  </a:r>
                  <a:endParaRPr lang="en-US" dirty="0"/>
                </a:p>
              </p:txBody>
            </p:sp>
          </p:grpSp>
          <p:grpSp>
            <p:nvGrpSpPr>
              <p:cNvPr id="12" name="组合 11">
                <a:extLst>
                  <a:ext uri="{FF2B5EF4-FFF2-40B4-BE49-F238E27FC236}">
                    <a16:creationId xmlns:a16="http://schemas.microsoft.com/office/drawing/2014/main" id="{9D57B255-A8C2-AC86-C631-3A3CB0245FA1}"/>
                  </a:ext>
                </a:extLst>
              </p:cNvPr>
              <p:cNvGrpSpPr>
                <a:grpSpLocks/>
              </p:cNvGrpSpPr>
              <p:nvPr/>
            </p:nvGrpSpPr>
            <p:grpSpPr>
              <a:xfrm>
                <a:off x="4700850" y="1761607"/>
                <a:ext cx="3795450" cy="1421886"/>
                <a:chOff x="797462" y="1847572"/>
                <a:chExt cx="3220935" cy="1526249"/>
              </a:xfrm>
            </p:grpSpPr>
            <p:sp>
              <p:nvSpPr>
                <p:cNvPr id="16" name="Bullet4">
                  <a:extLst>
                    <a:ext uri="{FF2B5EF4-FFF2-40B4-BE49-F238E27FC236}">
                      <a16:creationId xmlns:a16="http://schemas.microsoft.com/office/drawing/2014/main" id="{FBCC864E-B404-3CCC-4B99-EF6CE01EB65D}"/>
                    </a:ext>
                  </a:extLst>
                </p:cNvPr>
                <p:cNvSpPr>
                  <a:spLocks/>
                </p:cNvSpPr>
                <p:nvPr/>
              </p:nvSpPr>
              <p:spPr>
                <a:xfrm>
                  <a:off x="797462" y="1847572"/>
                  <a:ext cx="3220935" cy="442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b="1" dirty="0">
                      <a:solidFill>
                        <a:schemeClr val="tx1"/>
                      </a:solidFill>
                      <a:latin typeface="Arial" panose="020B0604020202020204" pitchFamily="34" charset="0"/>
                      <a:ea typeface="微软雅黑" panose="020B0503020204020204" pitchFamily="34" charset="-122"/>
                      <a:sym typeface="Arial" panose="020B0604020202020204" pitchFamily="34" charset="0"/>
                    </a:rPr>
                    <a:t>审计追踪功能</a:t>
                  </a:r>
                  <a:endParaRPr lang="en-US" dirty="0"/>
                </a:p>
              </p:txBody>
            </p:sp>
            <p:sp>
              <p:nvSpPr>
                <p:cNvPr id="17" name="Text4">
                  <a:extLst>
                    <a:ext uri="{FF2B5EF4-FFF2-40B4-BE49-F238E27FC236}">
                      <a16:creationId xmlns:a16="http://schemas.microsoft.com/office/drawing/2014/main" id="{B7025AC3-CE62-1FC2-F445-3DF66BCB5E5B}"/>
                    </a:ext>
                  </a:extLst>
                </p:cNvPr>
                <p:cNvSpPr/>
                <p:nvPr/>
              </p:nvSpPr>
              <p:spPr>
                <a:xfrm>
                  <a:off x="797463" y="2290496"/>
                  <a:ext cx="3220934" cy="108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分析日志审计在入侵事件追踪中的作用，确保能够快速定位攻击源头并生成详细的事件报告。</a:t>
                  </a:r>
                  <a:endParaRPr lang="en-US" dirty="0"/>
                </a:p>
              </p:txBody>
            </p:sp>
          </p:grpSp>
          <p:grpSp>
            <p:nvGrpSpPr>
              <p:cNvPr id="13" name="组合 12">
                <a:extLst>
                  <a:ext uri="{FF2B5EF4-FFF2-40B4-BE49-F238E27FC236}">
                    <a16:creationId xmlns:a16="http://schemas.microsoft.com/office/drawing/2014/main" id="{CAC861E3-E6A9-4A61-8DBC-3A34AD574C1F}"/>
                  </a:ext>
                </a:extLst>
              </p:cNvPr>
              <p:cNvGrpSpPr>
                <a:grpSpLocks/>
              </p:cNvGrpSpPr>
              <p:nvPr/>
            </p:nvGrpSpPr>
            <p:grpSpPr>
              <a:xfrm>
                <a:off x="4700850" y="3236911"/>
                <a:ext cx="3795450" cy="1421886"/>
                <a:chOff x="797462" y="1847572"/>
                <a:chExt cx="3220935" cy="1526249"/>
              </a:xfrm>
            </p:grpSpPr>
            <p:sp>
              <p:nvSpPr>
                <p:cNvPr id="14" name="Bullet5">
                  <a:extLst>
                    <a:ext uri="{FF2B5EF4-FFF2-40B4-BE49-F238E27FC236}">
                      <a16:creationId xmlns:a16="http://schemas.microsoft.com/office/drawing/2014/main" id="{D7E7CE51-6432-E119-A4DD-FCB396B899BE}"/>
                    </a:ext>
                  </a:extLst>
                </p:cNvPr>
                <p:cNvSpPr>
                  <a:spLocks/>
                </p:cNvSpPr>
                <p:nvPr/>
              </p:nvSpPr>
              <p:spPr>
                <a:xfrm>
                  <a:off x="797462" y="1847572"/>
                  <a:ext cx="3220935" cy="442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b="1" dirty="0">
                      <a:solidFill>
                        <a:schemeClr val="tx1"/>
                      </a:solidFill>
                      <a:latin typeface="Arial" panose="020B0604020202020204" pitchFamily="34" charset="0"/>
                      <a:ea typeface="微软雅黑" panose="020B0503020204020204" pitchFamily="34" charset="-122"/>
                      <a:sym typeface="Arial" panose="020B0604020202020204" pitchFamily="34" charset="0"/>
                    </a:rPr>
                    <a:t>自动化响应策略</a:t>
                  </a:r>
                  <a:endParaRPr lang="en-US" dirty="0"/>
                </a:p>
              </p:txBody>
            </p:sp>
            <p:sp>
              <p:nvSpPr>
                <p:cNvPr id="15" name="Text5">
                  <a:extLst>
                    <a:ext uri="{FF2B5EF4-FFF2-40B4-BE49-F238E27FC236}">
                      <a16:creationId xmlns:a16="http://schemas.microsoft.com/office/drawing/2014/main" id="{AA8A3E29-6BE0-16AC-48E5-C5DC4BA051C4}"/>
                    </a:ext>
                  </a:extLst>
                </p:cNvPr>
                <p:cNvSpPr/>
                <p:nvPr/>
              </p:nvSpPr>
              <p:spPr>
                <a:xfrm>
                  <a:off x="797463" y="2290496"/>
                  <a:ext cx="3220934" cy="1083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描述如何结合日志管理实现自动化响应，减少人工干预时间，提高入侵检测系统的整体效率。</a:t>
                  </a:r>
                  <a:endParaRPr lang="en-US" dirty="0"/>
                </a:p>
              </p:txBody>
            </p:sp>
          </p:grpSp>
        </p:grpSp>
      </p:grpSp>
    </p:spTree>
    <p:extLst>
      <p:ext uri="{BB962C8B-B14F-4D97-AF65-F5344CB8AC3E}">
        <p14:creationId xmlns:p14="http://schemas.microsoft.com/office/powerpoint/2010/main" val="2689976020"/>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grpSp>
        <p:nvGrpSpPr>
          <p:cNvPr id="3" name="9e7d6943-dc46-4f74-8bca-45d8f84a5779.source.5.zh-Hans.pptx">
            <a:extLst>
              <a:ext uri="{FF2B5EF4-FFF2-40B4-BE49-F238E27FC236}">
                <a16:creationId xmlns:a16="http://schemas.microsoft.com/office/drawing/2014/main" id="{06355F87-210B-1FE1-54EA-7A6DC690EB94}"/>
              </a:ext>
            </a:extLst>
          </p:cNvPr>
          <p:cNvGrpSpPr/>
          <p:nvPr/>
        </p:nvGrpSpPr>
        <p:grpSpPr>
          <a:xfrm>
            <a:off x="186267" y="1221971"/>
            <a:ext cx="8167716" cy="2679112"/>
            <a:chOff x="660400" y="1130300"/>
            <a:chExt cx="10288535" cy="2961976"/>
          </a:xfrm>
        </p:grpSpPr>
        <p:sp>
          <p:nvSpPr>
            <p:cNvPr id="4" name="Title">
              <a:extLst>
                <a:ext uri="{FF2B5EF4-FFF2-40B4-BE49-F238E27FC236}">
                  <a16:creationId xmlns:a16="http://schemas.microsoft.com/office/drawing/2014/main" id="{876B1C44-AEE9-D7F9-C1B9-E542308A2F9A}"/>
                </a:ext>
              </a:extLst>
            </p:cNvPr>
            <p:cNvSpPr txBox="1"/>
            <p:nvPr/>
          </p:nvSpPr>
          <p:spPr>
            <a:xfrm>
              <a:off x="660400" y="1130300"/>
              <a:ext cx="2904991" cy="633661"/>
            </a:xfrm>
            <a:prstGeom prst="rect">
              <a:avLst/>
            </a:prstGeom>
            <a:noFill/>
            <a:ln>
              <a:noFill/>
            </a:ln>
          </p:spPr>
          <p:txBody>
            <a:bodyPr wrap="square" lIns="91440" tIns="45720" rIns="91440" bIns="45720" anchor="ctr" anchorCtr="0">
              <a:spAutoFit/>
            </a:bodyPr>
            <a:lstStyle/>
            <a:p>
              <a:pPr>
                <a:buSzPct val="25000"/>
              </a:pPr>
              <a:r>
                <a:rPr lang="zh-CN" altLang="en-US" sz="3200" b="1" dirty="0"/>
                <a:t>目录</a:t>
              </a:r>
              <a:endParaRPr lang="en-US" dirty="0"/>
            </a:p>
          </p:txBody>
        </p:sp>
        <p:sp>
          <p:nvSpPr>
            <p:cNvPr id="5" name="ïSḻiḋé">
              <a:extLst>
                <a:ext uri="{FF2B5EF4-FFF2-40B4-BE49-F238E27FC236}">
                  <a16:creationId xmlns:a16="http://schemas.microsoft.com/office/drawing/2014/main" id="{5657CA31-81AE-D26F-0724-6FD025B64EEF}"/>
                </a:ext>
              </a:extLst>
            </p:cNvPr>
            <p:cNvSpPr/>
            <p:nvPr/>
          </p:nvSpPr>
          <p:spPr>
            <a:xfrm>
              <a:off x="787400" y="2469327"/>
              <a:ext cx="481358" cy="481356"/>
            </a:xfrm>
            <a:prstGeom prst="ellipse">
              <a:avLst/>
            </a:prstGeom>
            <a:solidFill>
              <a:schemeClr val="accent1">
                <a:alpha val="30000"/>
              </a:schemeClr>
            </a:solidFill>
            <a:ln w="12700" cap="rnd">
              <a:solidFill>
                <a:schemeClr val="bg1">
                  <a:alpha val="33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6" name="ïSḻiḋé">
              <a:extLst>
                <a:ext uri="{FF2B5EF4-FFF2-40B4-BE49-F238E27FC236}">
                  <a16:creationId xmlns:a16="http://schemas.microsoft.com/office/drawing/2014/main" id="{144ED746-5339-EF84-13BA-6EC82387A4D6}"/>
                </a:ext>
              </a:extLst>
            </p:cNvPr>
            <p:cNvSpPr/>
            <p:nvPr/>
          </p:nvSpPr>
          <p:spPr>
            <a:xfrm>
              <a:off x="660400" y="2374076"/>
              <a:ext cx="481358" cy="481356"/>
            </a:xfrm>
            <a:prstGeom prst="ellipse">
              <a:avLst/>
            </a:prstGeom>
            <a:solidFill>
              <a:schemeClr val="tx1">
                <a:lumMod val="50000"/>
                <a:lumOff val="50000"/>
                <a:alpha val="20000"/>
              </a:schemeClr>
            </a:solidFill>
            <a:ln w="12700" cap="rnd">
              <a:solidFill>
                <a:schemeClr val="bg1">
                  <a:alpha val="33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7" name="íSḻïḑé">
              <a:extLst>
                <a:ext uri="{FF2B5EF4-FFF2-40B4-BE49-F238E27FC236}">
                  <a16:creationId xmlns:a16="http://schemas.microsoft.com/office/drawing/2014/main" id="{867D7681-2E0E-9320-0AB7-35CB7EB6A828}"/>
                </a:ext>
              </a:extLst>
            </p:cNvPr>
            <p:cNvSpPr/>
            <p:nvPr/>
          </p:nvSpPr>
          <p:spPr>
            <a:xfrm>
              <a:off x="787400" y="3460646"/>
              <a:ext cx="481358" cy="481356"/>
            </a:xfrm>
            <a:prstGeom prst="ellipse">
              <a:avLst/>
            </a:prstGeom>
            <a:solidFill>
              <a:schemeClr val="accent1">
                <a:alpha val="30000"/>
              </a:schemeClr>
            </a:solidFill>
            <a:ln w="12700" cap="rnd">
              <a:solidFill>
                <a:schemeClr val="bg1">
                  <a:alpha val="33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8" name="íSḻïḑé">
              <a:extLst>
                <a:ext uri="{FF2B5EF4-FFF2-40B4-BE49-F238E27FC236}">
                  <a16:creationId xmlns:a16="http://schemas.microsoft.com/office/drawing/2014/main" id="{8C9B03B2-C1FC-D5D3-A2BA-827C1086083A}"/>
                </a:ext>
              </a:extLst>
            </p:cNvPr>
            <p:cNvSpPr/>
            <p:nvPr/>
          </p:nvSpPr>
          <p:spPr>
            <a:xfrm>
              <a:off x="660400" y="3365396"/>
              <a:ext cx="481358" cy="481356"/>
            </a:xfrm>
            <a:prstGeom prst="ellipse">
              <a:avLst/>
            </a:prstGeom>
            <a:solidFill>
              <a:schemeClr val="tx1">
                <a:lumMod val="50000"/>
                <a:lumOff val="50000"/>
                <a:alpha val="20000"/>
              </a:schemeClr>
            </a:solidFill>
            <a:ln w="12700" cap="rnd">
              <a:solidFill>
                <a:schemeClr val="bg1">
                  <a:alpha val="33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11" name="îṣľídé">
              <a:extLst>
                <a:ext uri="{FF2B5EF4-FFF2-40B4-BE49-F238E27FC236}">
                  <a16:creationId xmlns:a16="http://schemas.microsoft.com/office/drawing/2014/main" id="{163CEF7A-A781-4D21-8299-DC305DBD7CFC}"/>
                </a:ext>
              </a:extLst>
            </p:cNvPr>
            <p:cNvSpPr/>
            <p:nvPr/>
          </p:nvSpPr>
          <p:spPr>
            <a:xfrm>
              <a:off x="6279345" y="2469324"/>
              <a:ext cx="481358" cy="481356"/>
            </a:xfrm>
            <a:prstGeom prst="ellipse">
              <a:avLst/>
            </a:prstGeom>
            <a:solidFill>
              <a:schemeClr val="accent1">
                <a:alpha val="30000"/>
              </a:schemeClr>
            </a:solidFill>
            <a:ln w="12700" cap="rnd">
              <a:solidFill>
                <a:schemeClr val="bg1">
                  <a:alpha val="33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12" name="îṣľídé">
              <a:extLst>
                <a:ext uri="{FF2B5EF4-FFF2-40B4-BE49-F238E27FC236}">
                  <a16:creationId xmlns:a16="http://schemas.microsoft.com/office/drawing/2014/main" id="{E3198104-1F55-2AEF-CABC-594C86AF27BD}"/>
                </a:ext>
              </a:extLst>
            </p:cNvPr>
            <p:cNvSpPr/>
            <p:nvPr/>
          </p:nvSpPr>
          <p:spPr>
            <a:xfrm>
              <a:off x="6152345" y="2374074"/>
              <a:ext cx="481358" cy="481356"/>
            </a:xfrm>
            <a:prstGeom prst="ellipse">
              <a:avLst/>
            </a:prstGeom>
            <a:solidFill>
              <a:schemeClr val="tx1">
                <a:lumMod val="50000"/>
                <a:lumOff val="50000"/>
                <a:alpha val="20000"/>
              </a:schemeClr>
            </a:solidFill>
            <a:ln w="12700" cap="rnd">
              <a:solidFill>
                <a:schemeClr val="bg1">
                  <a:alpha val="33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13" name="iṣ1iḑè">
              <a:extLst>
                <a:ext uri="{FF2B5EF4-FFF2-40B4-BE49-F238E27FC236}">
                  <a16:creationId xmlns:a16="http://schemas.microsoft.com/office/drawing/2014/main" id="{21A12623-889F-F995-5372-A912F0A15681}"/>
                </a:ext>
              </a:extLst>
            </p:cNvPr>
            <p:cNvSpPr/>
            <p:nvPr/>
          </p:nvSpPr>
          <p:spPr>
            <a:xfrm>
              <a:off x="6279345" y="3460646"/>
              <a:ext cx="481358" cy="481356"/>
            </a:xfrm>
            <a:prstGeom prst="ellipse">
              <a:avLst/>
            </a:prstGeom>
            <a:solidFill>
              <a:schemeClr val="accent1">
                <a:alpha val="30000"/>
              </a:schemeClr>
            </a:solidFill>
            <a:ln w="12700" cap="rnd">
              <a:solidFill>
                <a:schemeClr val="bg1">
                  <a:alpha val="33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14" name="iṣ1iḑè">
              <a:extLst>
                <a:ext uri="{FF2B5EF4-FFF2-40B4-BE49-F238E27FC236}">
                  <a16:creationId xmlns:a16="http://schemas.microsoft.com/office/drawing/2014/main" id="{04138B65-4079-8CE5-95B4-1B1E93A9D248}"/>
                </a:ext>
              </a:extLst>
            </p:cNvPr>
            <p:cNvSpPr/>
            <p:nvPr/>
          </p:nvSpPr>
          <p:spPr>
            <a:xfrm>
              <a:off x="6152345" y="3365396"/>
              <a:ext cx="481358" cy="481356"/>
            </a:xfrm>
            <a:prstGeom prst="ellipse">
              <a:avLst/>
            </a:prstGeom>
            <a:solidFill>
              <a:schemeClr val="tx1">
                <a:lumMod val="50000"/>
                <a:lumOff val="50000"/>
                <a:alpha val="20000"/>
              </a:schemeClr>
            </a:solidFill>
            <a:ln w="12700" cap="rnd">
              <a:solidFill>
                <a:schemeClr val="bg1">
                  <a:alpha val="33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nvGrpSpPr>
            <p:cNvPr id="15" name="组合 14">
              <a:extLst>
                <a:ext uri="{FF2B5EF4-FFF2-40B4-BE49-F238E27FC236}">
                  <a16:creationId xmlns:a16="http://schemas.microsoft.com/office/drawing/2014/main" id="{8BA891DB-55E2-3DBA-7126-886A0606C92E}"/>
                </a:ext>
              </a:extLst>
            </p:cNvPr>
            <p:cNvGrpSpPr/>
            <p:nvPr/>
          </p:nvGrpSpPr>
          <p:grpSpPr>
            <a:xfrm>
              <a:off x="780926" y="2393070"/>
              <a:ext cx="4676064" cy="767065"/>
              <a:chOff x="780926" y="2393070"/>
              <a:chExt cx="4676064" cy="767065"/>
            </a:xfrm>
          </p:grpSpPr>
          <p:sp>
            <p:nvSpPr>
              <p:cNvPr id="28" name="Number1">
                <a:extLst>
                  <a:ext uri="{FF2B5EF4-FFF2-40B4-BE49-F238E27FC236}">
                    <a16:creationId xmlns:a16="http://schemas.microsoft.com/office/drawing/2014/main" id="{61EE2E12-A992-FA6F-1D4C-86B8833B68BC}"/>
                  </a:ext>
                </a:extLst>
              </p:cNvPr>
              <p:cNvSpPr txBox="1"/>
              <p:nvPr/>
            </p:nvSpPr>
            <p:spPr>
              <a:xfrm>
                <a:off x="780926" y="2393070"/>
                <a:ext cx="973075" cy="767065"/>
              </a:xfrm>
              <a:prstGeom prst="rect">
                <a:avLst/>
              </a:prstGeom>
              <a:noFill/>
            </p:spPr>
            <p:txBody>
              <a:bodyPr wrap="none" rtlCol="0">
                <a:normAutofit lnSpcReduction="10000"/>
              </a:bodyPr>
              <a:lstStyle/>
              <a:p>
                <a:r>
                  <a:rPr lang="en-US" altLang="zh-CN" sz="4000" b="1" dirty="0"/>
                  <a:t>01.</a:t>
                </a:r>
                <a:endParaRPr lang="zh-CN" altLang="en-US" sz="4000" b="1" dirty="0"/>
              </a:p>
            </p:txBody>
          </p:sp>
          <p:sp>
            <p:nvSpPr>
              <p:cNvPr id="29" name="Bullet1">
                <a:extLst>
                  <a:ext uri="{FF2B5EF4-FFF2-40B4-BE49-F238E27FC236}">
                    <a16:creationId xmlns:a16="http://schemas.microsoft.com/office/drawing/2014/main" id="{F07EAEB3-6486-55D0-C54C-1BAA384AE070}"/>
                  </a:ext>
                </a:extLst>
              </p:cNvPr>
              <p:cNvSpPr/>
              <p:nvPr/>
            </p:nvSpPr>
            <p:spPr>
              <a:xfrm flipH="1">
                <a:off x="1757147" y="2576498"/>
                <a:ext cx="3699843" cy="400208"/>
              </a:xfrm>
              <a:prstGeom prst="rect">
                <a:avLst/>
              </a:prstGeom>
              <a:ln>
                <a:noFill/>
              </a:ln>
            </p:spPr>
            <p:txBody>
              <a:bodyPr wrap="square" lIns="91440" tIns="45720" rIns="91440" bIns="45720" anchor="t">
                <a:spAutoFit/>
              </a:bodyPr>
              <a:lstStyle/>
              <a:p>
                <a:pPr>
                  <a:buSzPct val="25000"/>
                </a:pPr>
                <a:r>
                  <a:rPr lang="zh-CN" altLang="en-US" b="1" dirty="0"/>
                  <a:t>入侵检测概述</a:t>
                </a:r>
                <a:endParaRPr lang="en-US" dirty="0"/>
              </a:p>
            </p:txBody>
          </p:sp>
        </p:grpSp>
        <p:grpSp>
          <p:nvGrpSpPr>
            <p:cNvPr id="16" name="组合 15">
              <a:extLst>
                <a:ext uri="{FF2B5EF4-FFF2-40B4-BE49-F238E27FC236}">
                  <a16:creationId xmlns:a16="http://schemas.microsoft.com/office/drawing/2014/main" id="{07C92D3F-F133-8255-DBBE-5364DD0C2772}"/>
                </a:ext>
              </a:extLst>
            </p:cNvPr>
            <p:cNvGrpSpPr/>
            <p:nvPr/>
          </p:nvGrpSpPr>
          <p:grpSpPr>
            <a:xfrm>
              <a:off x="6272871" y="2393068"/>
              <a:ext cx="4676064" cy="707886"/>
              <a:chOff x="6272871" y="2393068"/>
              <a:chExt cx="4676064" cy="707886"/>
            </a:xfrm>
          </p:grpSpPr>
          <p:sp>
            <p:nvSpPr>
              <p:cNvPr id="26" name="Number2">
                <a:extLst>
                  <a:ext uri="{FF2B5EF4-FFF2-40B4-BE49-F238E27FC236}">
                    <a16:creationId xmlns:a16="http://schemas.microsoft.com/office/drawing/2014/main" id="{21031DD4-9EDD-3E61-79CF-CD564D99AAE3}"/>
                  </a:ext>
                </a:extLst>
              </p:cNvPr>
              <p:cNvSpPr txBox="1"/>
              <p:nvPr/>
            </p:nvSpPr>
            <p:spPr>
              <a:xfrm>
                <a:off x="6272871" y="2393068"/>
                <a:ext cx="898003" cy="707886"/>
              </a:xfrm>
              <a:prstGeom prst="rect">
                <a:avLst/>
              </a:prstGeom>
              <a:noFill/>
            </p:spPr>
            <p:txBody>
              <a:bodyPr wrap="none" rtlCol="0">
                <a:normAutofit lnSpcReduction="10000"/>
              </a:bodyPr>
              <a:lstStyle/>
              <a:p>
                <a:r>
                  <a:rPr lang="en-US" altLang="zh-CN" sz="4000" b="1" dirty="0"/>
                  <a:t>02.</a:t>
                </a:r>
                <a:endParaRPr lang="zh-CN" altLang="en-US" sz="4000" b="1" dirty="0"/>
              </a:p>
            </p:txBody>
          </p:sp>
          <p:sp>
            <p:nvSpPr>
              <p:cNvPr id="27" name="Bullet2">
                <a:extLst>
                  <a:ext uri="{FF2B5EF4-FFF2-40B4-BE49-F238E27FC236}">
                    <a16:creationId xmlns:a16="http://schemas.microsoft.com/office/drawing/2014/main" id="{EC0761D2-8728-DD04-4430-0272CAE89480}"/>
                  </a:ext>
                </a:extLst>
              </p:cNvPr>
              <p:cNvSpPr/>
              <p:nvPr/>
            </p:nvSpPr>
            <p:spPr>
              <a:xfrm flipH="1">
                <a:off x="7249092" y="2576496"/>
                <a:ext cx="3699843" cy="400208"/>
              </a:xfrm>
              <a:prstGeom prst="rect">
                <a:avLst/>
              </a:prstGeom>
              <a:ln>
                <a:noFill/>
              </a:ln>
            </p:spPr>
            <p:txBody>
              <a:bodyPr wrap="square" lIns="91440" tIns="45720" rIns="91440" bIns="45720" anchor="t">
                <a:spAutoFit/>
              </a:bodyPr>
              <a:lstStyle/>
              <a:p>
                <a:pPr>
                  <a:buSzPct val="25000"/>
                </a:pPr>
                <a:r>
                  <a:rPr lang="zh-CN" altLang="en-US" b="1" dirty="0"/>
                  <a:t>入侵检测系统（IDS）类型</a:t>
                </a:r>
                <a:endParaRPr lang="en-US" dirty="0"/>
              </a:p>
            </p:txBody>
          </p:sp>
        </p:grpSp>
        <p:grpSp>
          <p:nvGrpSpPr>
            <p:cNvPr id="17" name="组合 16">
              <a:extLst>
                <a:ext uri="{FF2B5EF4-FFF2-40B4-BE49-F238E27FC236}">
                  <a16:creationId xmlns:a16="http://schemas.microsoft.com/office/drawing/2014/main" id="{C1A94FA7-3A27-5759-B343-2ADADF0550A1}"/>
                </a:ext>
              </a:extLst>
            </p:cNvPr>
            <p:cNvGrpSpPr/>
            <p:nvPr/>
          </p:nvGrpSpPr>
          <p:grpSpPr>
            <a:xfrm>
              <a:off x="780926" y="3384390"/>
              <a:ext cx="4676064" cy="707886"/>
              <a:chOff x="780926" y="3384390"/>
              <a:chExt cx="4676064" cy="707886"/>
            </a:xfrm>
          </p:grpSpPr>
          <p:sp>
            <p:nvSpPr>
              <p:cNvPr id="24" name="Number3">
                <a:extLst>
                  <a:ext uri="{FF2B5EF4-FFF2-40B4-BE49-F238E27FC236}">
                    <a16:creationId xmlns:a16="http://schemas.microsoft.com/office/drawing/2014/main" id="{AA49D023-5431-06BA-714C-D6166DD6BEE6}"/>
                  </a:ext>
                </a:extLst>
              </p:cNvPr>
              <p:cNvSpPr txBox="1"/>
              <p:nvPr/>
            </p:nvSpPr>
            <p:spPr>
              <a:xfrm>
                <a:off x="780926" y="3384390"/>
                <a:ext cx="898003" cy="707886"/>
              </a:xfrm>
              <a:prstGeom prst="rect">
                <a:avLst/>
              </a:prstGeom>
              <a:noFill/>
            </p:spPr>
            <p:txBody>
              <a:bodyPr wrap="none" rtlCol="0">
                <a:normAutofit lnSpcReduction="10000"/>
              </a:bodyPr>
              <a:lstStyle/>
              <a:p>
                <a:r>
                  <a:rPr lang="en-US" altLang="zh-CN" sz="4000" b="1" dirty="0"/>
                  <a:t>03.</a:t>
                </a:r>
                <a:endParaRPr lang="zh-CN" altLang="en-US" sz="4000" b="1" dirty="0"/>
              </a:p>
            </p:txBody>
          </p:sp>
          <p:sp>
            <p:nvSpPr>
              <p:cNvPr id="25" name="Bullet3">
                <a:extLst>
                  <a:ext uri="{FF2B5EF4-FFF2-40B4-BE49-F238E27FC236}">
                    <a16:creationId xmlns:a16="http://schemas.microsoft.com/office/drawing/2014/main" id="{9D67E0CC-5974-E7EF-F0F5-25E5D7081BFA}"/>
                  </a:ext>
                </a:extLst>
              </p:cNvPr>
              <p:cNvSpPr/>
              <p:nvPr/>
            </p:nvSpPr>
            <p:spPr>
              <a:xfrm flipH="1">
                <a:off x="1757147" y="3567818"/>
                <a:ext cx="3699843" cy="400208"/>
              </a:xfrm>
              <a:prstGeom prst="rect">
                <a:avLst/>
              </a:prstGeom>
              <a:ln>
                <a:noFill/>
              </a:ln>
            </p:spPr>
            <p:txBody>
              <a:bodyPr wrap="square" lIns="91440" tIns="45720" rIns="91440" bIns="45720" anchor="t">
                <a:spAutoFit/>
              </a:bodyPr>
              <a:lstStyle/>
              <a:p>
                <a:pPr>
                  <a:buSzPct val="25000"/>
                </a:pPr>
                <a:r>
                  <a:rPr lang="zh-CN" altLang="en-US" b="1" dirty="0"/>
                  <a:t>入侵检测的关键技术</a:t>
                </a:r>
                <a:endParaRPr lang="en-US" dirty="0"/>
              </a:p>
            </p:txBody>
          </p:sp>
        </p:grpSp>
        <p:grpSp>
          <p:nvGrpSpPr>
            <p:cNvPr id="18" name="组合 17">
              <a:extLst>
                <a:ext uri="{FF2B5EF4-FFF2-40B4-BE49-F238E27FC236}">
                  <a16:creationId xmlns:a16="http://schemas.microsoft.com/office/drawing/2014/main" id="{A20A2B05-961D-B373-1576-DBEA14DE57D4}"/>
                </a:ext>
              </a:extLst>
            </p:cNvPr>
            <p:cNvGrpSpPr/>
            <p:nvPr/>
          </p:nvGrpSpPr>
          <p:grpSpPr>
            <a:xfrm>
              <a:off x="6272870" y="3384390"/>
              <a:ext cx="4676065" cy="707886"/>
              <a:chOff x="6272870" y="3384390"/>
              <a:chExt cx="4676065" cy="707886"/>
            </a:xfrm>
          </p:grpSpPr>
          <p:sp>
            <p:nvSpPr>
              <p:cNvPr id="22" name="Number4">
                <a:extLst>
                  <a:ext uri="{FF2B5EF4-FFF2-40B4-BE49-F238E27FC236}">
                    <a16:creationId xmlns:a16="http://schemas.microsoft.com/office/drawing/2014/main" id="{9621661E-0D4B-57C5-7E5B-17BF0EB17539}"/>
                  </a:ext>
                </a:extLst>
              </p:cNvPr>
              <p:cNvSpPr txBox="1"/>
              <p:nvPr/>
            </p:nvSpPr>
            <p:spPr>
              <a:xfrm>
                <a:off x="6272870" y="3384390"/>
                <a:ext cx="898003" cy="707886"/>
              </a:xfrm>
              <a:prstGeom prst="rect">
                <a:avLst/>
              </a:prstGeom>
              <a:noFill/>
            </p:spPr>
            <p:txBody>
              <a:bodyPr wrap="none" rtlCol="0">
                <a:normAutofit lnSpcReduction="10000"/>
              </a:bodyPr>
              <a:lstStyle/>
              <a:p>
                <a:r>
                  <a:rPr lang="en-US" altLang="zh-CN" sz="4000" b="1" dirty="0"/>
                  <a:t>04.</a:t>
                </a:r>
                <a:endParaRPr lang="zh-CN" altLang="en-US" sz="4000" b="1" dirty="0"/>
              </a:p>
            </p:txBody>
          </p:sp>
          <p:sp>
            <p:nvSpPr>
              <p:cNvPr id="23" name="Bullet4">
                <a:extLst>
                  <a:ext uri="{FF2B5EF4-FFF2-40B4-BE49-F238E27FC236}">
                    <a16:creationId xmlns:a16="http://schemas.microsoft.com/office/drawing/2014/main" id="{8247E5E6-50B2-3BB7-85BC-3AC7F7C11A18}"/>
                  </a:ext>
                </a:extLst>
              </p:cNvPr>
              <p:cNvSpPr/>
              <p:nvPr/>
            </p:nvSpPr>
            <p:spPr>
              <a:xfrm flipH="1">
                <a:off x="7249092" y="3567818"/>
                <a:ext cx="3699843" cy="400208"/>
              </a:xfrm>
              <a:prstGeom prst="rect">
                <a:avLst/>
              </a:prstGeom>
              <a:ln>
                <a:noFill/>
              </a:ln>
            </p:spPr>
            <p:txBody>
              <a:bodyPr wrap="square" lIns="91440" tIns="45720" rIns="91440" bIns="45720" anchor="t">
                <a:spAutoFit/>
              </a:bodyPr>
              <a:lstStyle/>
              <a:p>
                <a:pPr>
                  <a:buSzPct val="25000"/>
                </a:pPr>
                <a:r>
                  <a:rPr lang="zh-CN" altLang="en-US" b="1" dirty="0"/>
                  <a:t>入侵检测的实际应用</a:t>
                </a:r>
                <a:endParaRPr lang="en-US" dirty="0"/>
              </a:p>
            </p:txBody>
          </p:sp>
        </p:grpSp>
      </p:grpSp>
      <p:sp>
        <p:nvSpPr>
          <p:cNvPr id="57" name="标题 1"/>
          <p:cNvSpPr txBox="1">
            <a:spLocks/>
          </p:cNvSpPr>
          <p:nvPr/>
        </p:nvSpPr>
        <p:spPr>
          <a:xfrm>
            <a:off x="186267" y="134364"/>
            <a:ext cx="7820868" cy="688921"/>
          </a:xfrm>
          <a:prstGeom prst="rect">
            <a:avLst/>
          </a:prstGeom>
        </p:spPr>
        <p:txBody>
          <a:bodyPr/>
          <a:lst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a:lstStyle>
          <a:p>
            <a:r>
              <a:rPr lang="en-US" altLang="zh-CN" dirty="0" smtClean="0">
                <a:solidFill>
                  <a:schemeClr val="bg1"/>
                </a:solidFill>
              </a:rPr>
              <a:t>Click to add title</a:t>
            </a:r>
            <a:endParaRPr lang="en-US" dirty="0">
              <a:solidFill>
                <a:schemeClr val="bg1"/>
              </a:solidFill>
            </a:endParaRPr>
          </a:p>
        </p:txBody>
      </p:sp>
    </p:spTree>
    <p:extLst>
      <p:ext uri="{BB962C8B-B14F-4D97-AF65-F5344CB8AC3E}">
        <p14:creationId xmlns:p14="http://schemas.microsoft.com/office/powerpoint/2010/main" val="1110591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flip dir="r"/>
        <p:sndAc>
          <p:stSnd>
            <p:snd r:embed="rId3"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sp>
        <p:nvSpPr>
          <p:cNvPr id="2" name="标题 1"/>
          <p:cNvSpPr txBox="1">
            <a:spLocks/>
          </p:cNvSpPr>
          <p:nvPr/>
        </p:nvSpPr>
        <p:spPr>
          <a:xfrm>
            <a:off x="211667" y="157919"/>
            <a:ext cx="10858500" cy="900112"/>
          </a:xfrm>
          <a:prstGeom prst="rect">
            <a:avLst/>
          </a:prstGeom>
        </p:spPr>
        <p:txBody>
          <a:bodyPr/>
          <a:lst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a:lstStyle>
          <a:p>
            <a:r>
              <a:rPr lang="zh-CN" altLang="en-US" dirty="0" smtClean="0"/>
              <a:t>攻击模式库的构建与更新</a:t>
            </a:r>
            <a:endParaRPr lang="zh-CN" altLang="en-US" dirty="0"/>
          </a:p>
        </p:txBody>
      </p:sp>
      <p:grpSp>
        <p:nvGrpSpPr>
          <p:cNvPr id="3" name="41a46ff0-9cb8-4e08-8f8d-0d282e1d9426.source.4.zh-Hans.pptx">
            <a:extLst>
              <a:ext uri="{FF2B5EF4-FFF2-40B4-BE49-F238E27FC236}">
                <a16:creationId xmlns:a16="http://schemas.microsoft.com/office/drawing/2014/main" id="{18AA100A-4044-4767-0699-C4F35BFFC9C8}"/>
              </a:ext>
            </a:extLst>
          </p:cNvPr>
          <p:cNvGrpSpPr/>
          <p:nvPr/>
        </p:nvGrpSpPr>
        <p:grpSpPr>
          <a:xfrm>
            <a:off x="211667" y="850899"/>
            <a:ext cx="8932333" cy="5278967"/>
            <a:chOff x="660399" y="1130300"/>
            <a:chExt cx="10858501" cy="5003800"/>
          </a:xfrm>
        </p:grpSpPr>
        <p:sp>
          <p:nvSpPr>
            <p:cNvPr id="4" name="Title">
              <a:extLst>
                <a:ext uri="{FF2B5EF4-FFF2-40B4-BE49-F238E27FC236}">
                  <a16:creationId xmlns:a16="http://schemas.microsoft.com/office/drawing/2014/main" id="{28EB9F03-67D2-59B5-2A8B-72317CA66988}"/>
                </a:ext>
              </a:extLst>
            </p:cNvPr>
            <p:cNvSpPr txBox="1"/>
            <p:nvPr/>
          </p:nvSpPr>
          <p:spPr>
            <a:xfrm>
              <a:off x="660400" y="1130300"/>
              <a:ext cx="10858500" cy="557393"/>
            </a:xfrm>
            <a:prstGeom prst="rect">
              <a:avLst/>
            </a:prstGeom>
            <a:noFill/>
          </p:spPr>
          <p:txBody>
            <a:bodyPr vert="horz" wrap="square" rtlCol="0" anchor="ctr" anchorCtr="0">
              <a:normAutofit/>
            </a:bodyPr>
            <a:lstStyle/>
            <a:p>
              <a:r>
                <a:rPr lang="zh-CN" altLang="en-US" sz="2400" b="1" dirty="0">
                  <a:cs typeface="+mn-ea"/>
                  <a:sym typeface="+mn-lt"/>
                </a:rPr>
                <a:t>讨论攻击模式库的构建方法及持续更新策略</a:t>
              </a:r>
              <a:endParaRPr lang="en-US" dirty="0"/>
            </a:p>
          </p:txBody>
        </p:sp>
        <p:grpSp>
          <p:nvGrpSpPr>
            <p:cNvPr id="5" name="组合 4">
              <a:extLst>
                <a:ext uri="{FF2B5EF4-FFF2-40B4-BE49-F238E27FC236}">
                  <a16:creationId xmlns:a16="http://schemas.microsoft.com/office/drawing/2014/main" id="{DA6D01CD-0867-6A6E-C260-65C7859976CB}"/>
                </a:ext>
              </a:extLst>
            </p:cNvPr>
            <p:cNvGrpSpPr/>
            <p:nvPr/>
          </p:nvGrpSpPr>
          <p:grpSpPr>
            <a:xfrm>
              <a:off x="660399" y="1948397"/>
              <a:ext cx="10858500" cy="4185703"/>
              <a:chOff x="660399" y="1948397"/>
              <a:chExt cx="10858500" cy="5519204"/>
            </a:xfrm>
          </p:grpSpPr>
          <p:grpSp>
            <p:nvGrpSpPr>
              <p:cNvPr id="6" name="组合 5">
                <a:extLst>
                  <a:ext uri="{FF2B5EF4-FFF2-40B4-BE49-F238E27FC236}">
                    <a16:creationId xmlns:a16="http://schemas.microsoft.com/office/drawing/2014/main" id="{CDD8002C-961E-817B-02AC-EA4FE4E23C29}"/>
                  </a:ext>
                </a:extLst>
              </p:cNvPr>
              <p:cNvGrpSpPr/>
              <p:nvPr/>
            </p:nvGrpSpPr>
            <p:grpSpPr>
              <a:xfrm>
                <a:off x="660399" y="1948397"/>
                <a:ext cx="10858500" cy="1308333"/>
                <a:chOff x="840515" y="2679700"/>
                <a:chExt cx="4938725" cy="1447800"/>
              </a:xfrm>
            </p:grpSpPr>
            <p:grpSp>
              <p:nvGrpSpPr>
                <p:cNvPr id="22" name="组合 21">
                  <a:extLst>
                    <a:ext uri="{FF2B5EF4-FFF2-40B4-BE49-F238E27FC236}">
                      <a16:creationId xmlns:a16="http://schemas.microsoft.com/office/drawing/2014/main" id="{34F029F5-76CC-0A32-D5B4-6D2908919333}"/>
                    </a:ext>
                  </a:extLst>
                </p:cNvPr>
                <p:cNvGrpSpPr/>
                <p:nvPr/>
              </p:nvGrpSpPr>
              <p:grpSpPr>
                <a:xfrm>
                  <a:off x="840515" y="2768600"/>
                  <a:ext cx="4938725" cy="1358900"/>
                  <a:chOff x="719493" y="2509207"/>
                  <a:chExt cx="1620318" cy="1358900"/>
                </a:xfrm>
              </p:grpSpPr>
              <p:sp>
                <p:nvSpPr>
                  <p:cNvPr id="24" name="Bullet1">
                    <a:extLst>
                      <a:ext uri="{FF2B5EF4-FFF2-40B4-BE49-F238E27FC236}">
                        <a16:creationId xmlns:a16="http://schemas.microsoft.com/office/drawing/2014/main" id="{9B8DDC1E-ECEE-3AFA-BAE5-9F52AD497B2C}"/>
                      </a:ext>
                    </a:extLst>
                  </p:cNvPr>
                  <p:cNvSpPr>
                    <a:spLocks/>
                  </p:cNvSpPr>
                  <p:nvPr/>
                </p:nvSpPr>
                <p:spPr>
                  <a:xfrm>
                    <a:off x="719493" y="2509207"/>
                    <a:ext cx="1620318" cy="437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b="1" dirty="0">
                        <a:solidFill>
                          <a:schemeClr val="tx1"/>
                        </a:solidFill>
                        <a:cs typeface="+mn-ea"/>
                        <a:sym typeface="+mn-lt"/>
                      </a:rPr>
                      <a:t>攻击模式的采集</a:t>
                    </a:r>
                    <a:endParaRPr lang="en-US" dirty="0"/>
                  </a:p>
                </p:txBody>
              </p:sp>
              <p:sp>
                <p:nvSpPr>
                  <p:cNvPr id="25" name="Text1">
                    <a:extLst>
                      <a:ext uri="{FF2B5EF4-FFF2-40B4-BE49-F238E27FC236}">
                        <a16:creationId xmlns:a16="http://schemas.microsoft.com/office/drawing/2014/main" id="{54A66D68-D65B-BB2A-B4D7-6E69C6226204}"/>
                      </a:ext>
                    </a:extLst>
                  </p:cNvPr>
                  <p:cNvSpPr>
                    <a:spLocks/>
                  </p:cNvSpPr>
                  <p:nvPr/>
                </p:nvSpPr>
                <p:spPr>
                  <a:xfrm>
                    <a:off x="719493" y="2946330"/>
                    <a:ext cx="1620318" cy="921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cs typeface="+mn-ea"/>
                        <a:sym typeface="+mn-lt"/>
                      </a:rPr>
                      <a:t>介绍如何从网络流量中提取攻击特征，建立初始攻击模式库，并确保数据来源的多样性和准确性。</a:t>
                    </a:r>
                    <a:endParaRPr lang="en-US" dirty="0"/>
                  </a:p>
                </p:txBody>
              </p:sp>
            </p:grpSp>
            <p:cxnSp>
              <p:nvCxnSpPr>
                <p:cNvPr id="23" name="直接连接符 22">
                  <a:extLst>
                    <a:ext uri="{FF2B5EF4-FFF2-40B4-BE49-F238E27FC236}">
                      <a16:creationId xmlns:a16="http://schemas.microsoft.com/office/drawing/2014/main" id="{CADB9A11-E245-797B-29A3-64BA56BB22D3}"/>
                    </a:ext>
                  </a:extLst>
                </p:cNvPr>
                <p:cNvCxnSpPr/>
                <p:nvPr/>
              </p:nvCxnSpPr>
              <p:spPr>
                <a:xfrm>
                  <a:off x="840515" y="2679700"/>
                  <a:ext cx="4938725"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DCB3D08E-C9EC-A0AA-AEF7-8508BCCE49C4}"/>
                  </a:ext>
                </a:extLst>
              </p:cNvPr>
              <p:cNvGrpSpPr/>
              <p:nvPr/>
            </p:nvGrpSpPr>
            <p:grpSpPr>
              <a:xfrm>
                <a:off x="660399" y="3352021"/>
                <a:ext cx="10858500" cy="1308333"/>
                <a:chOff x="840515" y="2679700"/>
                <a:chExt cx="4938725" cy="1447800"/>
              </a:xfrm>
            </p:grpSpPr>
            <p:grpSp>
              <p:nvGrpSpPr>
                <p:cNvPr id="18" name="组合 17">
                  <a:extLst>
                    <a:ext uri="{FF2B5EF4-FFF2-40B4-BE49-F238E27FC236}">
                      <a16:creationId xmlns:a16="http://schemas.microsoft.com/office/drawing/2014/main" id="{D50D98A0-93DC-13AB-3580-DA6391B605BB}"/>
                    </a:ext>
                  </a:extLst>
                </p:cNvPr>
                <p:cNvGrpSpPr/>
                <p:nvPr/>
              </p:nvGrpSpPr>
              <p:grpSpPr>
                <a:xfrm>
                  <a:off x="840515" y="2768600"/>
                  <a:ext cx="4938725" cy="1358900"/>
                  <a:chOff x="719493" y="2509207"/>
                  <a:chExt cx="1620318" cy="1358900"/>
                </a:xfrm>
              </p:grpSpPr>
              <p:sp>
                <p:nvSpPr>
                  <p:cNvPr id="20" name="Bullet2">
                    <a:extLst>
                      <a:ext uri="{FF2B5EF4-FFF2-40B4-BE49-F238E27FC236}">
                        <a16:creationId xmlns:a16="http://schemas.microsoft.com/office/drawing/2014/main" id="{E2E13504-545D-3518-603F-0A91224177DC}"/>
                      </a:ext>
                    </a:extLst>
                  </p:cNvPr>
                  <p:cNvSpPr>
                    <a:spLocks/>
                  </p:cNvSpPr>
                  <p:nvPr/>
                </p:nvSpPr>
                <p:spPr>
                  <a:xfrm>
                    <a:off x="719493" y="2509207"/>
                    <a:ext cx="1620318" cy="437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b="1" dirty="0">
                        <a:solidFill>
                          <a:schemeClr val="tx1"/>
                        </a:solidFill>
                        <a:cs typeface="+mn-ea"/>
                        <a:sym typeface="+mn-lt"/>
                      </a:rPr>
                      <a:t>模式分类与标注</a:t>
                    </a:r>
                    <a:endParaRPr lang="en-US" dirty="0"/>
                  </a:p>
                </p:txBody>
              </p:sp>
              <p:sp>
                <p:nvSpPr>
                  <p:cNvPr id="21" name="Text2">
                    <a:extLst>
                      <a:ext uri="{FF2B5EF4-FFF2-40B4-BE49-F238E27FC236}">
                        <a16:creationId xmlns:a16="http://schemas.microsoft.com/office/drawing/2014/main" id="{F8329CD7-32E7-4C84-D4CC-995C7847E864}"/>
                      </a:ext>
                    </a:extLst>
                  </p:cNvPr>
                  <p:cNvSpPr>
                    <a:spLocks/>
                  </p:cNvSpPr>
                  <p:nvPr/>
                </p:nvSpPr>
                <p:spPr>
                  <a:xfrm>
                    <a:off x="719493" y="2946330"/>
                    <a:ext cx="1620318" cy="921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cs typeface="+mn-ea"/>
                        <a:sym typeface="+mn-lt"/>
                      </a:rPr>
                      <a:t>阐述对攻击模式进行分类和标注的方法，以便后续分析和应用，提高模式识别的效率和精确度。</a:t>
                    </a:r>
                    <a:endParaRPr lang="en-US" dirty="0"/>
                  </a:p>
                </p:txBody>
              </p:sp>
            </p:grpSp>
            <p:cxnSp>
              <p:nvCxnSpPr>
                <p:cNvPr id="19" name="直接连接符 18">
                  <a:extLst>
                    <a:ext uri="{FF2B5EF4-FFF2-40B4-BE49-F238E27FC236}">
                      <a16:creationId xmlns:a16="http://schemas.microsoft.com/office/drawing/2014/main" id="{21EDCAFA-4C78-8CE6-4CC1-8B9187C62A98}"/>
                    </a:ext>
                  </a:extLst>
                </p:cNvPr>
                <p:cNvCxnSpPr/>
                <p:nvPr/>
              </p:nvCxnSpPr>
              <p:spPr>
                <a:xfrm>
                  <a:off x="840515" y="2679700"/>
                  <a:ext cx="4938725"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F6972DD2-DBEE-66F0-FF31-547C11C220CC}"/>
                  </a:ext>
                </a:extLst>
              </p:cNvPr>
              <p:cNvGrpSpPr/>
              <p:nvPr/>
            </p:nvGrpSpPr>
            <p:grpSpPr>
              <a:xfrm>
                <a:off x="660399" y="4755645"/>
                <a:ext cx="10858500" cy="1308332"/>
                <a:chOff x="840515" y="2679701"/>
                <a:chExt cx="4938725" cy="1447799"/>
              </a:xfrm>
            </p:grpSpPr>
            <p:grpSp>
              <p:nvGrpSpPr>
                <p:cNvPr id="14" name="组合 13">
                  <a:extLst>
                    <a:ext uri="{FF2B5EF4-FFF2-40B4-BE49-F238E27FC236}">
                      <a16:creationId xmlns:a16="http://schemas.microsoft.com/office/drawing/2014/main" id="{75EF3AFB-E2C9-8507-9159-DC3D17048E6C}"/>
                    </a:ext>
                  </a:extLst>
                </p:cNvPr>
                <p:cNvGrpSpPr/>
                <p:nvPr/>
              </p:nvGrpSpPr>
              <p:grpSpPr>
                <a:xfrm>
                  <a:off x="840515" y="2768600"/>
                  <a:ext cx="4938725" cy="1358900"/>
                  <a:chOff x="719493" y="2509207"/>
                  <a:chExt cx="1620318" cy="1358900"/>
                </a:xfrm>
              </p:grpSpPr>
              <p:sp>
                <p:nvSpPr>
                  <p:cNvPr id="16" name="Bullet3">
                    <a:extLst>
                      <a:ext uri="{FF2B5EF4-FFF2-40B4-BE49-F238E27FC236}">
                        <a16:creationId xmlns:a16="http://schemas.microsoft.com/office/drawing/2014/main" id="{301380A4-D1E3-CA10-E470-148F976638A9}"/>
                      </a:ext>
                    </a:extLst>
                  </p:cNvPr>
                  <p:cNvSpPr>
                    <a:spLocks/>
                  </p:cNvSpPr>
                  <p:nvPr/>
                </p:nvSpPr>
                <p:spPr>
                  <a:xfrm>
                    <a:off x="719493" y="2509207"/>
                    <a:ext cx="1620318" cy="437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b="1" dirty="0">
                        <a:solidFill>
                          <a:schemeClr val="tx1"/>
                        </a:solidFill>
                        <a:cs typeface="+mn-ea"/>
                        <a:sym typeface="+mn-lt"/>
                      </a:rPr>
                      <a:t>更新机制设计</a:t>
                    </a:r>
                    <a:endParaRPr lang="en-US" dirty="0"/>
                  </a:p>
                </p:txBody>
              </p:sp>
              <p:sp>
                <p:nvSpPr>
                  <p:cNvPr id="17" name="Text3">
                    <a:extLst>
                      <a:ext uri="{FF2B5EF4-FFF2-40B4-BE49-F238E27FC236}">
                        <a16:creationId xmlns:a16="http://schemas.microsoft.com/office/drawing/2014/main" id="{ECA06569-449F-9DA2-5735-D7F0F93F7D7B}"/>
                      </a:ext>
                    </a:extLst>
                  </p:cNvPr>
                  <p:cNvSpPr>
                    <a:spLocks/>
                  </p:cNvSpPr>
                  <p:nvPr/>
                </p:nvSpPr>
                <p:spPr>
                  <a:xfrm>
                    <a:off x="719493" y="2946330"/>
                    <a:ext cx="1620318" cy="921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cs typeface="+mn-ea"/>
                        <a:sym typeface="+mn-lt"/>
                      </a:rPr>
                      <a:t>探讨如何设计自动化更新机制，及时纳入新出现的攻击模式，保持库的时效性和有效性。</a:t>
                    </a:r>
                    <a:endParaRPr lang="en-US" dirty="0"/>
                  </a:p>
                </p:txBody>
              </p:sp>
            </p:grpSp>
            <p:cxnSp>
              <p:nvCxnSpPr>
                <p:cNvPr id="15" name="直接连接符 14">
                  <a:extLst>
                    <a:ext uri="{FF2B5EF4-FFF2-40B4-BE49-F238E27FC236}">
                      <a16:creationId xmlns:a16="http://schemas.microsoft.com/office/drawing/2014/main" id="{C3F0DC75-2B53-9291-1CA8-119A96F32C3E}"/>
                    </a:ext>
                  </a:extLst>
                </p:cNvPr>
                <p:cNvCxnSpPr/>
                <p:nvPr/>
              </p:nvCxnSpPr>
              <p:spPr>
                <a:xfrm>
                  <a:off x="840515" y="2679701"/>
                  <a:ext cx="4938725"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 name="组合 1">
                <a:extLst>
                  <a:ext uri="{FF2B5EF4-FFF2-40B4-BE49-F238E27FC236}">
                    <a16:creationId xmlns:a16="http://schemas.microsoft.com/office/drawing/2014/main" id="{92826EDC-E685-589A-0B32-30040919DD3D}"/>
                  </a:ext>
                </a:extLst>
              </p:cNvPr>
              <p:cNvGrpSpPr/>
              <p:nvPr/>
            </p:nvGrpSpPr>
            <p:grpSpPr>
              <a:xfrm>
                <a:off x="660399" y="6159269"/>
                <a:ext cx="10858500" cy="1308332"/>
                <a:chOff x="840515" y="2679701"/>
                <a:chExt cx="4938725" cy="1447799"/>
              </a:xfrm>
            </p:grpSpPr>
            <p:grpSp>
              <p:nvGrpSpPr>
                <p:cNvPr id="10" name="组合 9">
                  <a:extLst>
                    <a:ext uri="{FF2B5EF4-FFF2-40B4-BE49-F238E27FC236}">
                      <a16:creationId xmlns:a16="http://schemas.microsoft.com/office/drawing/2014/main" id="{F08B81E3-3262-FC0C-A4AD-509E60D57262}"/>
                    </a:ext>
                  </a:extLst>
                </p:cNvPr>
                <p:cNvGrpSpPr/>
                <p:nvPr/>
              </p:nvGrpSpPr>
              <p:grpSpPr>
                <a:xfrm>
                  <a:off x="840515" y="2768600"/>
                  <a:ext cx="4938725" cy="1358900"/>
                  <a:chOff x="719493" y="2509207"/>
                  <a:chExt cx="1620318" cy="1358900"/>
                </a:xfrm>
              </p:grpSpPr>
              <p:sp>
                <p:nvSpPr>
                  <p:cNvPr id="12" name="Bullet4">
                    <a:extLst>
                      <a:ext uri="{FF2B5EF4-FFF2-40B4-BE49-F238E27FC236}">
                        <a16:creationId xmlns:a16="http://schemas.microsoft.com/office/drawing/2014/main" id="{026108F6-064A-48AC-23EC-99F7DE5150A0}"/>
                      </a:ext>
                    </a:extLst>
                  </p:cNvPr>
                  <p:cNvSpPr>
                    <a:spLocks/>
                  </p:cNvSpPr>
                  <p:nvPr/>
                </p:nvSpPr>
                <p:spPr>
                  <a:xfrm>
                    <a:off x="719493" y="2509207"/>
                    <a:ext cx="1620318" cy="437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b="1" dirty="0">
                        <a:solidFill>
                          <a:schemeClr val="tx1"/>
                        </a:solidFill>
                        <a:cs typeface="+mn-ea"/>
                        <a:sym typeface="+mn-lt"/>
                      </a:rPr>
                      <a:t>数据质量控制</a:t>
                    </a:r>
                    <a:endParaRPr lang="en-US" dirty="0"/>
                  </a:p>
                </p:txBody>
              </p:sp>
              <p:sp>
                <p:nvSpPr>
                  <p:cNvPr id="13" name="Text4">
                    <a:extLst>
                      <a:ext uri="{FF2B5EF4-FFF2-40B4-BE49-F238E27FC236}">
                        <a16:creationId xmlns:a16="http://schemas.microsoft.com/office/drawing/2014/main" id="{3F60F99F-0A8E-B252-7CEB-4B13CDE2FFCB}"/>
                      </a:ext>
                    </a:extLst>
                  </p:cNvPr>
                  <p:cNvSpPr>
                    <a:spLocks/>
                  </p:cNvSpPr>
                  <p:nvPr/>
                </p:nvSpPr>
                <p:spPr>
                  <a:xfrm>
                    <a:off x="719493" y="2946330"/>
                    <a:ext cx="1620318" cy="921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cs typeface="+mn-ea"/>
                        <a:sym typeface="+mn-lt"/>
                      </a:rPr>
                      <a:t>分析在构建和更新过程中如何保证数据质量，避免误报和漏报，提升入侵检测系统的整体性能。</a:t>
                    </a:r>
                    <a:endParaRPr lang="en-US" dirty="0"/>
                  </a:p>
                </p:txBody>
              </p:sp>
            </p:grpSp>
            <p:cxnSp>
              <p:nvCxnSpPr>
                <p:cNvPr id="11" name="直接连接符 10">
                  <a:extLst>
                    <a:ext uri="{FF2B5EF4-FFF2-40B4-BE49-F238E27FC236}">
                      <a16:creationId xmlns:a16="http://schemas.microsoft.com/office/drawing/2014/main" id="{14031936-4C9C-A24C-3E06-4F2955E1C71B}"/>
                    </a:ext>
                  </a:extLst>
                </p:cNvPr>
                <p:cNvCxnSpPr/>
                <p:nvPr/>
              </p:nvCxnSpPr>
              <p:spPr>
                <a:xfrm>
                  <a:off x="840515" y="2679701"/>
                  <a:ext cx="4938725" cy="0"/>
                </a:xfrm>
                <a:prstGeom prst="line">
                  <a:avLst/>
                </a:prstGeom>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2847261036"/>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sp>
        <p:nvSpPr>
          <p:cNvPr id="2" name="标题 1"/>
          <p:cNvSpPr txBox="1">
            <a:spLocks/>
          </p:cNvSpPr>
          <p:nvPr/>
        </p:nvSpPr>
        <p:spPr>
          <a:xfrm>
            <a:off x="177800" y="146386"/>
            <a:ext cx="10858500" cy="900112"/>
          </a:xfrm>
          <a:prstGeom prst="rect">
            <a:avLst/>
          </a:prstGeom>
        </p:spPr>
        <p:txBody>
          <a:bodyPr/>
          <a:lst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a:lstStyle>
          <a:p>
            <a:r>
              <a:rPr lang="zh-CN" altLang="en-US" dirty="0" smtClean="0"/>
              <a:t>误报与漏报的处理</a:t>
            </a:r>
            <a:endParaRPr lang="zh-CN" altLang="en-US" dirty="0"/>
          </a:p>
        </p:txBody>
      </p:sp>
      <p:grpSp>
        <p:nvGrpSpPr>
          <p:cNvPr id="3" name="2a756fd4-fbb4-489c-87db-18265c4346bd.source.3.zh-Hans.pptx">
            <a:extLst>
              <a:ext uri="{FF2B5EF4-FFF2-40B4-BE49-F238E27FC236}">
                <a16:creationId xmlns:a16="http://schemas.microsoft.com/office/drawing/2014/main" id="{8246DCBE-2A1E-7583-13B0-F155AC769FA9}"/>
              </a:ext>
            </a:extLst>
          </p:cNvPr>
          <p:cNvGrpSpPr/>
          <p:nvPr/>
        </p:nvGrpSpPr>
        <p:grpSpPr>
          <a:xfrm>
            <a:off x="177801" y="846667"/>
            <a:ext cx="8966200" cy="5249333"/>
            <a:chOff x="447555" y="1025786"/>
            <a:chExt cx="11071345" cy="5108314"/>
          </a:xfrm>
        </p:grpSpPr>
        <p:sp>
          <p:nvSpPr>
            <p:cNvPr id="4" name="圆角矩形 4">
              <a:extLst>
                <a:ext uri="{FF2B5EF4-FFF2-40B4-BE49-F238E27FC236}">
                  <a16:creationId xmlns:a16="http://schemas.microsoft.com/office/drawing/2014/main" id="{455367B0-386E-C15B-81DD-1ECB636BCEFA}"/>
                </a:ext>
              </a:extLst>
            </p:cNvPr>
            <p:cNvSpPr/>
            <p:nvPr/>
          </p:nvSpPr>
          <p:spPr>
            <a:xfrm>
              <a:off x="447555" y="1025786"/>
              <a:ext cx="451089" cy="452827"/>
            </a:xfrm>
            <a:prstGeom prst="roundRect">
              <a:avLst>
                <a:gd name="adj" fmla="val 11330"/>
              </a:avLst>
            </a:prstGeom>
            <a:solidFill>
              <a:schemeClr val="accent1">
                <a:alpha val="1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600" b="1" dirty="0">
                <a:solidFill>
                  <a:schemeClr val="bg1"/>
                </a:solidFill>
                <a:cs typeface="+mn-ea"/>
                <a:sym typeface="+mn-lt"/>
              </a:endParaRPr>
            </a:p>
          </p:txBody>
        </p:sp>
        <p:sp>
          <p:nvSpPr>
            <p:cNvPr id="5" name="PictureMisc1">
              <a:extLst>
                <a:ext uri="{FF2B5EF4-FFF2-40B4-BE49-F238E27FC236}">
                  <a16:creationId xmlns:a16="http://schemas.microsoft.com/office/drawing/2014/main" id="{956986C3-FF74-0CA4-CF27-A125136F9BAD}"/>
                </a:ext>
              </a:extLst>
            </p:cNvPr>
            <p:cNvSpPr>
              <a:spLocks/>
            </p:cNvSpPr>
            <p:nvPr/>
          </p:nvSpPr>
          <p:spPr>
            <a:xfrm>
              <a:off x="7660052" y="1130300"/>
              <a:ext cx="3858848" cy="5003800"/>
            </a:xfrm>
            <a:prstGeom prst="roundRect">
              <a:avLst>
                <a:gd name="adj" fmla="val 6000"/>
              </a:avLst>
            </a:prstGeom>
            <a:blipFill>
              <a:blip r:embed="rId3"/>
              <a:stretch>
                <a:fillRect l="-65686" r="-65686"/>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cs typeface="+mn-ea"/>
                <a:sym typeface="+mn-lt"/>
              </a:endParaRPr>
            </a:p>
          </p:txBody>
        </p:sp>
        <p:sp>
          <p:nvSpPr>
            <p:cNvPr id="6" name="矩形: 圆顶角 35">
              <a:extLst>
                <a:ext uri="{FF2B5EF4-FFF2-40B4-BE49-F238E27FC236}">
                  <a16:creationId xmlns:a16="http://schemas.microsoft.com/office/drawing/2014/main" id="{7D20C267-13C0-42C2-CC9C-41F1BD0A6020}"/>
                </a:ext>
              </a:extLst>
            </p:cNvPr>
            <p:cNvSpPr>
              <a:spLocks/>
            </p:cNvSpPr>
            <p:nvPr/>
          </p:nvSpPr>
          <p:spPr>
            <a:xfrm>
              <a:off x="7660052" y="1130300"/>
              <a:ext cx="3858848" cy="1181549"/>
            </a:xfrm>
            <a:prstGeom prst="round2SameRect">
              <a:avLst>
                <a:gd name="adj1" fmla="val 12898"/>
                <a:gd name="adj2" fmla="val 0"/>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圆角矩形 6">
              <a:extLst>
                <a:ext uri="{FF2B5EF4-FFF2-40B4-BE49-F238E27FC236}">
                  <a16:creationId xmlns:a16="http://schemas.microsoft.com/office/drawing/2014/main" id="{283A70A2-D3E9-97DE-D518-EDD509BF23C5}"/>
                </a:ext>
              </a:extLst>
            </p:cNvPr>
            <p:cNvSpPr/>
            <p:nvPr/>
          </p:nvSpPr>
          <p:spPr>
            <a:xfrm>
              <a:off x="7390839" y="4918193"/>
              <a:ext cx="538425" cy="540499"/>
            </a:xfrm>
            <a:prstGeom prst="roundRect">
              <a:avLst>
                <a:gd name="adj" fmla="val 11330"/>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600" b="1" dirty="0">
                <a:solidFill>
                  <a:schemeClr val="bg1"/>
                </a:solidFill>
                <a:cs typeface="+mn-ea"/>
                <a:sym typeface="+mn-lt"/>
              </a:endParaRPr>
            </a:p>
          </p:txBody>
        </p:sp>
        <p:sp>
          <p:nvSpPr>
            <p:cNvPr id="8" name="Title">
              <a:extLst>
                <a:ext uri="{FF2B5EF4-FFF2-40B4-BE49-F238E27FC236}">
                  <a16:creationId xmlns:a16="http://schemas.microsoft.com/office/drawing/2014/main" id="{6938E862-A929-A292-2690-D9057F067C5D}"/>
                </a:ext>
              </a:extLst>
            </p:cNvPr>
            <p:cNvSpPr>
              <a:spLocks noChangeAspect="1"/>
            </p:cNvSpPr>
            <p:nvPr/>
          </p:nvSpPr>
          <p:spPr>
            <a:xfrm>
              <a:off x="7886112" y="1200150"/>
              <a:ext cx="3406728" cy="1041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buSzPct val="25000"/>
              </a:pPr>
              <a:r>
                <a:rPr lang="zh-CN" altLang="en-US" sz="2400" b="1" dirty="0">
                  <a:solidFill>
                    <a:schemeClr val="tx1"/>
                  </a:solidFill>
                  <a:cs typeface="+mn-ea"/>
                  <a:sym typeface="+mn-lt"/>
                </a:rPr>
                <a:t>提出减少误报和漏报的有效解决方案</a:t>
              </a:r>
              <a:endParaRPr lang="en-US" dirty="0"/>
            </a:p>
          </p:txBody>
        </p:sp>
        <p:grpSp>
          <p:nvGrpSpPr>
            <p:cNvPr id="9" name="组合 8">
              <a:extLst>
                <a:ext uri="{FF2B5EF4-FFF2-40B4-BE49-F238E27FC236}">
                  <a16:creationId xmlns:a16="http://schemas.microsoft.com/office/drawing/2014/main" id="{218AA202-3A4B-A090-4C51-422884E05FCE}"/>
                </a:ext>
              </a:extLst>
            </p:cNvPr>
            <p:cNvGrpSpPr>
              <a:grpSpLocks/>
            </p:cNvGrpSpPr>
            <p:nvPr/>
          </p:nvGrpSpPr>
          <p:grpSpPr>
            <a:xfrm>
              <a:off x="660402" y="1130300"/>
              <a:ext cx="6544403" cy="5003800"/>
              <a:chOff x="5571958" y="1130300"/>
              <a:chExt cx="5946940" cy="3826387"/>
            </a:xfrm>
          </p:grpSpPr>
          <p:grpSp>
            <p:nvGrpSpPr>
              <p:cNvPr id="10" name="组合 9">
                <a:extLst>
                  <a:ext uri="{FF2B5EF4-FFF2-40B4-BE49-F238E27FC236}">
                    <a16:creationId xmlns:a16="http://schemas.microsoft.com/office/drawing/2014/main" id="{2410FC51-F12A-298A-663D-9DA9B3C493C1}"/>
                  </a:ext>
                </a:extLst>
              </p:cNvPr>
              <p:cNvGrpSpPr/>
              <p:nvPr/>
            </p:nvGrpSpPr>
            <p:grpSpPr>
              <a:xfrm>
                <a:off x="5571958" y="1130300"/>
                <a:ext cx="5946940" cy="1249299"/>
                <a:chOff x="5571958" y="1172069"/>
                <a:chExt cx="5946940" cy="1249299"/>
              </a:xfrm>
            </p:grpSpPr>
            <p:sp>
              <p:nvSpPr>
                <p:cNvPr id="17" name="Text1">
                  <a:extLst>
                    <a:ext uri="{FF2B5EF4-FFF2-40B4-BE49-F238E27FC236}">
                      <a16:creationId xmlns:a16="http://schemas.microsoft.com/office/drawing/2014/main" id="{80CED74E-1270-B061-0C8C-456FE9B2FA9E}"/>
                    </a:ext>
                  </a:extLst>
                </p:cNvPr>
                <p:cNvSpPr txBox="1">
                  <a:spLocks/>
                </p:cNvSpPr>
                <p:nvPr/>
              </p:nvSpPr>
              <p:spPr>
                <a:xfrm>
                  <a:off x="5571958" y="1548653"/>
                  <a:ext cx="5946940" cy="872715"/>
                </a:xfrm>
                <a:prstGeom prst="rect">
                  <a:avLst/>
                </a:prstGeom>
                <a:noFill/>
              </p:spPr>
              <p:txBody>
                <a:bodyPr wrap="square" lIns="91440" tIns="45720" rIns="91440" bIns="45720" anchor="t" anchorCtr="0">
                  <a:normAutofit/>
                </a:bodyPr>
                <a:lstStyle/>
                <a:p>
                  <a:pPr>
                    <a:lnSpc>
                      <a:spcPct val="120000"/>
                    </a:lnSpc>
                  </a:pPr>
                  <a:r>
                    <a:rPr lang="zh-CN" altLang="en-US" sz="1200" dirty="0">
                      <a:cs typeface="+mn-ea"/>
                      <a:sym typeface="+mn-lt"/>
                    </a:rPr>
                    <a:t>通过改进数据分析算法，减少误报和漏报的发生率，提高入侵检测系统的准确性与可靠性。</a:t>
                  </a:r>
                  <a:endParaRPr lang="en-US" dirty="0"/>
                </a:p>
              </p:txBody>
            </p:sp>
            <p:sp>
              <p:nvSpPr>
                <p:cNvPr id="18" name="Bullet1">
                  <a:extLst>
                    <a:ext uri="{FF2B5EF4-FFF2-40B4-BE49-F238E27FC236}">
                      <a16:creationId xmlns:a16="http://schemas.microsoft.com/office/drawing/2014/main" id="{E964432F-D3B4-3C76-F982-B90CBD5FA825}"/>
                    </a:ext>
                  </a:extLst>
                </p:cNvPr>
                <p:cNvSpPr txBox="1">
                  <a:spLocks/>
                </p:cNvSpPr>
                <p:nvPr/>
              </p:nvSpPr>
              <p:spPr>
                <a:xfrm>
                  <a:off x="5571958" y="1172069"/>
                  <a:ext cx="5946940" cy="376585"/>
                </a:xfrm>
                <a:prstGeom prst="rect">
                  <a:avLst/>
                </a:prstGeom>
                <a:noFill/>
              </p:spPr>
              <p:txBody>
                <a:bodyPr wrap="square" lIns="91440" tIns="45720" rIns="91440" bIns="45720" anchor="ctr" anchorCtr="0">
                  <a:normAutofit/>
                </a:bodyPr>
                <a:lstStyle/>
                <a:p>
                  <a:r>
                    <a:rPr lang="zh-CN" altLang="en-US" b="1" dirty="0">
                      <a:cs typeface="+mn-ea"/>
                      <a:sym typeface="+mn-lt"/>
                    </a:rPr>
                    <a:t>数据分析优化</a:t>
                  </a:r>
                  <a:endParaRPr lang="en-US" dirty="0"/>
                </a:p>
              </p:txBody>
            </p:sp>
          </p:grpSp>
          <p:grpSp>
            <p:nvGrpSpPr>
              <p:cNvPr id="11" name="组合 10">
                <a:extLst>
                  <a:ext uri="{FF2B5EF4-FFF2-40B4-BE49-F238E27FC236}">
                    <a16:creationId xmlns:a16="http://schemas.microsoft.com/office/drawing/2014/main" id="{6B49917D-03B7-4D53-2678-82027917E9A1}"/>
                  </a:ext>
                </a:extLst>
              </p:cNvPr>
              <p:cNvGrpSpPr/>
              <p:nvPr/>
            </p:nvGrpSpPr>
            <p:grpSpPr>
              <a:xfrm>
                <a:off x="5571958" y="2418844"/>
                <a:ext cx="5946940" cy="1249299"/>
                <a:chOff x="5571958" y="2018899"/>
                <a:chExt cx="5946940" cy="1249299"/>
              </a:xfrm>
            </p:grpSpPr>
            <p:sp>
              <p:nvSpPr>
                <p:cNvPr id="15" name="Text2">
                  <a:extLst>
                    <a:ext uri="{FF2B5EF4-FFF2-40B4-BE49-F238E27FC236}">
                      <a16:creationId xmlns:a16="http://schemas.microsoft.com/office/drawing/2014/main" id="{28144EED-5A86-75AF-CF3F-A6985BF69E60}"/>
                    </a:ext>
                  </a:extLst>
                </p:cNvPr>
                <p:cNvSpPr txBox="1">
                  <a:spLocks/>
                </p:cNvSpPr>
                <p:nvPr/>
              </p:nvSpPr>
              <p:spPr>
                <a:xfrm>
                  <a:off x="5571958" y="2395483"/>
                  <a:ext cx="5946940" cy="872715"/>
                </a:xfrm>
                <a:prstGeom prst="rect">
                  <a:avLst/>
                </a:prstGeom>
                <a:noFill/>
              </p:spPr>
              <p:txBody>
                <a:bodyPr wrap="square" lIns="91440" tIns="45720" rIns="91440" bIns="45720" anchor="t" anchorCtr="0">
                  <a:normAutofit/>
                </a:bodyPr>
                <a:lstStyle/>
                <a:p>
                  <a:pPr>
                    <a:lnSpc>
                      <a:spcPct val="120000"/>
                    </a:lnSpc>
                  </a:pPr>
                  <a:r>
                    <a:rPr lang="zh-CN" altLang="en-US" sz="1200" dirty="0">
                      <a:cs typeface="+mn-ea"/>
                      <a:sym typeface="+mn-lt"/>
                    </a:rPr>
                    <a:t>设计合理的阈值调整机制，平衡误报与漏报之间的关系，从而提升系统的整体性能。</a:t>
                  </a:r>
                  <a:endParaRPr lang="en-US" dirty="0"/>
                </a:p>
              </p:txBody>
            </p:sp>
            <p:sp>
              <p:nvSpPr>
                <p:cNvPr id="16" name="Bullet2">
                  <a:extLst>
                    <a:ext uri="{FF2B5EF4-FFF2-40B4-BE49-F238E27FC236}">
                      <a16:creationId xmlns:a16="http://schemas.microsoft.com/office/drawing/2014/main" id="{426E1533-2B27-900E-C4F4-EA7BA22ABD2B}"/>
                    </a:ext>
                  </a:extLst>
                </p:cNvPr>
                <p:cNvSpPr txBox="1">
                  <a:spLocks/>
                </p:cNvSpPr>
                <p:nvPr/>
              </p:nvSpPr>
              <p:spPr>
                <a:xfrm>
                  <a:off x="5571958" y="2018899"/>
                  <a:ext cx="5946940" cy="376585"/>
                </a:xfrm>
                <a:prstGeom prst="rect">
                  <a:avLst/>
                </a:prstGeom>
                <a:noFill/>
              </p:spPr>
              <p:txBody>
                <a:bodyPr wrap="square" lIns="91440" tIns="45720" rIns="91440" bIns="45720" anchor="ctr" anchorCtr="0">
                  <a:normAutofit/>
                </a:bodyPr>
                <a:lstStyle/>
                <a:p>
                  <a:r>
                    <a:rPr lang="zh-CN" altLang="en-US" b="1" dirty="0">
                      <a:cs typeface="+mn-ea"/>
                      <a:sym typeface="+mn-lt"/>
                    </a:rPr>
                    <a:t>阈值调整策略</a:t>
                  </a:r>
                  <a:endParaRPr lang="en-US" dirty="0"/>
                </a:p>
              </p:txBody>
            </p:sp>
          </p:grpSp>
          <p:grpSp>
            <p:nvGrpSpPr>
              <p:cNvPr id="12" name="组合 11">
                <a:extLst>
                  <a:ext uri="{FF2B5EF4-FFF2-40B4-BE49-F238E27FC236}">
                    <a16:creationId xmlns:a16="http://schemas.microsoft.com/office/drawing/2014/main" id="{2F95416B-AC32-B437-95F4-8E7791A916A5}"/>
                  </a:ext>
                </a:extLst>
              </p:cNvPr>
              <p:cNvGrpSpPr/>
              <p:nvPr/>
            </p:nvGrpSpPr>
            <p:grpSpPr>
              <a:xfrm>
                <a:off x="5571958" y="3707388"/>
                <a:ext cx="5946940" cy="1249299"/>
                <a:chOff x="5571958" y="2865729"/>
                <a:chExt cx="5946940" cy="1249299"/>
              </a:xfrm>
            </p:grpSpPr>
            <p:sp>
              <p:nvSpPr>
                <p:cNvPr id="13" name="Text3">
                  <a:extLst>
                    <a:ext uri="{FF2B5EF4-FFF2-40B4-BE49-F238E27FC236}">
                      <a16:creationId xmlns:a16="http://schemas.microsoft.com/office/drawing/2014/main" id="{7875CFEA-4E54-8971-7B0A-A0CC6EC81D1B}"/>
                    </a:ext>
                  </a:extLst>
                </p:cNvPr>
                <p:cNvSpPr txBox="1">
                  <a:spLocks/>
                </p:cNvSpPr>
                <p:nvPr/>
              </p:nvSpPr>
              <p:spPr>
                <a:xfrm>
                  <a:off x="5571958" y="3242313"/>
                  <a:ext cx="5946940" cy="872715"/>
                </a:xfrm>
                <a:prstGeom prst="rect">
                  <a:avLst/>
                </a:prstGeom>
                <a:noFill/>
              </p:spPr>
              <p:txBody>
                <a:bodyPr wrap="square" lIns="91440" tIns="45720" rIns="91440" bIns="45720" anchor="t" anchorCtr="0">
                  <a:normAutofit/>
                </a:bodyPr>
                <a:lstStyle/>
                <a:p>
                  <a:pPr>
                    <a:lnSpc>
                      <a:spcPct val="120000"/>
                    </a:lnSpc>
                  </a:pPr>
                  <a:r>
                    <a:rPr lang="zh-CN" altLang="en-US" sz="1200" dirty="0">
                      <a:cs typeface="+mn-ea"/>
                      <a:sym typeface="+mn-lt"/>
                    </a:rPr>
                    <a:t>利用更高质量的训练数据和先进的机器学习技术，优化模型以有效降低误报和漏报的可能性。</a:t>
                  </a:r>
                  <a:endParaRPr lang="en-US" dirty="0"/>
                </a:p>
              </p:txBody>
            </p:sp>
            <p:sp>
              <p:nvSpPr>
                <p:cNvPr id="14" name="Bullet3">
                  <a:extLst>
                    <a:ext uri="{FF2B5EF4-FFF2-40B4-BE49-F238E27FC236}">
                      <a16:creationId xmlns:a16="http://schemas.microsoft.com/office/drawing/2014/main" id="{8CB141FE-3352-973C-31CD-751667463057}"/>
                    </a:ext>
                  </a:extLst>
                </p:cNvPr>
                <p:cNvSpPr txBox="1">
                  <a:spLocks/>
                </p:cNvSpPr>
                <p:nvPr/>
              </p:nvSpPr>
              <p:spPr>
                <a:xfrm>
                  <a:off x="5571958" y="2865729"/>
                  <a:ext cx="5946940" cy="376585"/>
                </a:xfrm>
                <a:prstGeom prst="rect">
                  <a:avLst/>
                </a:prstGeom>
                <a:noFill/>
              </p:spPr>
              <p:txBody>
                <a:bodyPr wrap="square" lIns="91440" tIns="45720" rIns="91440" bIns="45720" anchor="ctr" anchorCtr="0">
                  <a:normAutofit/>
                </a:bodyPr>
                <a:lstStyle/>
                <a:p>
                  <a:r>
                    <a:rPr lang="zh-CN" altLang="en-US" b="1" dirty="0">
                      <a:cs typeface="+mn-ea"/>
                      <a:sym typeface="+mn-lt"/>
                    </a:rPr>
                    <a:t>模型训练增强</a:t>
                  </a:r>
                  <a:endParaRPr lang="en-US" dirty="0"/>
                </a:p>
              </p:txBody>
            </p:sp>
          </p:grpSp>
        </p:grpSp>
      </p:grpSp>
    </p:spTree>
    <p:extLst>
      <p:ext uri="{BB962C8B-B14F-4D97-AF65-F5344CB8AC3E}">
        <p14:creationId xmlns:p14="http://schemas.microsoft.com/office/powerpoint/2010/main" val="959979492"/>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6AFFC8D2-8F6E-4B74-A2F2-6058810E9DA7}" type="slidenum">
              <a:rPr lang="zh-CN" altLang="en-US" smtClean="0"/>
              <a:pPr/>
              <a:t>22</a:t>
            </a:fld>
            <a:endParaRPr lang="zh-CN" altLang="en-US" dirty="0"/>
          </a:p>
        </p:txBody>
      </p:sp>
      <p:grpSp>
        <p:nvGrpSpPr>
          <p:cNvPr id="6" name="组合 5"/>
          <p:cNvGrpSpPr/>
          <p:nvPr/>
        </p:nvGrpSpPr>
        <p:grpSpPr>
          <a:xfrm>
            <a:off x="106993" y="1010177"/>
            <a:ext cx="8765540" cy="4918075"/>
            <a:chOff x="3080" y="1785"/>
            <a:chExt cx="13242" cy="7430"/>
          </a:xfrm>
        </p:grpSpPr>
        <p:sp>
          <p:nvSpPr>
            <p:cNvPr id="7" name="矩形 6"/>
            <p:cNvSpPr/>
            <p:nvPr/>
          </p:nvSpPr>
          <p:spPr>
            <a:xfrm>
              <a:off x="3080" y="1785"/>
              <a:ext cx="13042" cy="7230"/>
            </a:xfrm>
            <a:prstGeom prst="rect">
              <a:avLst/>
            </a:prstGeom>
            <a:noFill/>
            <a:ln>
              <a:solidFill>
                <a:srgbClr val="98B6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3280" y="1985"/>
              <a:ext cx="13042" cy="7230"/>
            </a:xfrm>
            <a:prstGeom prst="rect">
              <a:avLst/>
            </a:prstGeom>
            <a:noFill/>
            <a:ln>
              <a:solidFill>
                <a:srgbClr val="98B6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 name="组合 8"/>
          <p:cNvGrpSpPr/>
          <p:nvPr/>
        </p:nvGrpSpPr>
        <p:grpSpPr>
          <a:xfrm>
            <a:off x="1088430" y="1832532"/>
            <a:ext cx="7038340" cy="2900625"/>
            <a:chOff x="4095" y="2948"/>
            <a:chExt cx="11084" cy="4079"/>
          </a:xfrm>
        </p:grpSpPr>
        <p:sp>
          <p:nvSpPr>
            <p:cNvPr id="10" name="文本框 9"/>
            <p:cNvSpPr txBox="1"/>
            <p:nvPr/>
          </p:nvSpPr>
          <p:spPr>
            <a:xfrm>
              <a:off x="6590" y="2948"/>
              <a:ext cx="5979" cy="1428"/>
            </a:xfrm>
            <a:prstGeom prst="rect">
              <a:avLst/>
            </a:prstGeom>
            <a:noFill/>
          </p:spPr>
          <p:txBody>
            <a:bodyPr wrap="square" rtlCol="0">
              <a:spAutoFit/>
            </a:bodyPr>
            <a:lstStyle/>
            <a:p>
              <a:pPr algn="ctr"/>
              <a:r>
                <a:rPr lang="en-US" altLang="zh-CN" sz="6000" dirty="0">
                  <a:solidFill>
                    <a:schemeClr val="tx1">
                      <a:lumMod val="75000"/>
                      <a:lumOff val="25000"/>
                    </a:schemeClr>
                  </a:solidFill>
                  <a:cs typeface="+mn-ea"/>
                  <a:sym typeface="+mn-lt"/>
                </a:rPr>
                <a:t>PART </a:t>
              </a:r>
              <a:r>
                <a:rPr lang="en-US" altLang="zh-CN" sz="6000" dirty="0" smtClean="0">
                  <a:solidFill>
                    <a:schemeClr val="tx1">
                      <a:lumMod val="75000"/>
                      <a:lumOff val="25000"/>
                    </a:schemeClr>
                  </a:solidFill>
                  <a:cs typeface="+mn-ea"/>
                  <a:sym typeface="+mn-lt"/>
                </a:rPr>
                <a:t>04</a:t>
              </a:r>
              <a:endParaRPr lang="en-US" altLang="zh-CN" sz="6000" dirty="0">
                <a:solidFill>
                  <a:schemeClr val="tx1">
                    <a:lumMod val="75000"/>
                    <a:lumOff val="25000"/>
                  </a:schemeClr>
                </a:solidFill>
                <a:cs typeface="+mn-ea"/>
                <a:sym typeface="+mn-lt"/>
              </a:endParaRPr>
            </a:p>
          </p:txBody>
        </p:sp>
        <p:sp>
          <p:nvSpPr>
            <p:cNvPr id="11" name="文本框 10"/>
            <p:cNvSpPr txBox="1"/>
            <p:nvPr/>
          </p:nvSpPr>
          <p:spPr>
            <a:xfrm>
              <a:off x="4095" y="4629"/>
              <a:ext cx="11084" cy="1298"/>
            </a:xfrm>
            <a:prstGeom prst="rect">
              <a:avLst/>
            </a:prstGeom>
            <a:noFill/>
          </p:spPr>
          <p:txBody>
            <a:bodyPr wrap="square" rtlCol="0">
              <a:spAutoFit/>
            </a:bodyPr>
            <a:lstStyle/>
            <a:p>
              <a:pPr algn="dist"/>
              <a:r>
                <a:rPr lang="zh-CN" altLang="en-US" sz="5400" b="1" dirty="0" smtClean="0">
                  <a:solidFill>
                    <a:srgbClr val="6E8C89"/>
                  </a:solidFill>
                  <a:cs typeface="+mn-ea"/>
                  <a:sym typeface="+mn-lt"/>
                </a:rPr>
                <a:t>入侵检测的实际应用</a:t>
              </a:r>
              <a:endParaRPr lang="zh-CN" altLang="en-US" sz="5400" b="1" dirty="0">
                <a:solidFill>
                  <a:srgbClr val="6E8C89"/>
                </a:solidFill>
                <a:cs typeface="+mn-ea"/>
                <a:sym typeface="+mn-lt"/>
              </a:endParaRPr>
            </a:p>
          </p:txBody>
        </p:sp>
        <p:sp>
          <p:nvSpPr>
            <p:cNvPr id="12" name="文本框 11"/>
            <p:cNvSpPr txBox="1"/>
            <p:nvPr/>
          </p:nvSpPr>
          <p:spPr>
            <a:xfrm>
              <a:off x="4095" y="6437"/>
              <a:ext cx="11084" cy="590"/>
            </a:xfrm>
            <a:prstGeom prst="rect">
              <a:avLst/>
            </a:prstGeom>
            <a:noFill/>
          </p:spPr>
          <p:txBody>
            <a:bodyPr wrap="square" rtlCol="0">
              <a:spAutoFit/>
            </a:bodyPr>
            <a:lstStyle/>
            <a:p>
              <a:pPr algn="ctr">
                <a:lnSpc>
                  <a:spcPct val="150000"/>
                </a:lnSpc>
              </a:pPr>
              <a:r>
                <a:rPr lang="zh-CN" altLang="en-US" sz="1600" dirty="0" smtClean="0">
                  <a:solidFill>
                    <a:schemeClr val="bg1">
                      <a:lumMod val="50000"/>
                    </a:schemeClr>
                  </a:solidFill>
                  <a:cs typeface="+mn-ea"/>
                  <a:sym typeface="+mn-lt"/>
                </a:rPr>
                <a:t>探索入侵检测技术在实际场景中的具体应用</a:t>
              </a:r>
              <a:endParaRPr lang="en-US" altLang="zh-CN" sz="1600" dirty="0">
                <a:solidFill>
                  <a:schemeClr val="bg1">
                    <a:lumMod val="50000"/>
                  </a:schemeClr>
                </a:solidFill>
                <a:cs typeface="+mn-ea"/>
                <a:sym typeface="+mn-lt"/>
              </a:endParaRPr>
            </a:p>
          </p:txBody>
        </p:sp>
      </p:grpSp>
    </p:spTree>
    <p:extLst>
      <p:ext uri="{BB962C8B-B14F-4D97-AF65-F5344CB8AC3E}">
        <p14:creationId xmlns:p14="http://schemas.microsoft.com/office/powerpoint/2010/main" val="3940981687"/>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sp>
        <p:nvSpPr>
          <p:cNvPr id="2" name="标题 4294967294"/>
          <p:cNvSpPr txBox="1">
            <a:spLocks/>
          </p:cNvSpPr>
          <p:nvPr/>
        </p:nvSpPr>
        <p:spPr>
          <a:xfrm>
            <a:off x="169333" y="156082"/>
            <a:ext cx="10858500" cy="900112"/>
          </a:xfrm>
          <a:prstGeom prst="rect">
            <a:avLst/>
          </a:prstGeom>
          <a:noFill/>
        </p:spPr>
        <p:txBody>
          <a:bodyPr/>
          <a:lst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a:lstStyle>
          <a:p>
            <a:r>
              <a:rPr lang="zh-CN" altLang="en-US" dirty="0" smtClean="0"/>
              <a:t>企业级入侵检测</a:t>
            </a:r>
            <a:endParaRPr lang="zh-CN" altLang="en-US" dirty="0"/>
          </a:p>
        </p:txBody>
      </p:sp>
      <p:grpSp>
        <p:nvGrpSpPr>
          <p:cNvPr id="3" name="020021b9-609d-4b1e-97e3-b4734c06527b.source.3.zh-Hans.pptx">
            <a:extLst>
              <a:ext uri="{FF2B5EF4-FFF2-40B4-BE49-F238E27FC236}">
                <a16:creationId xmlns:a16="http://schemas.microsoft.com/office/drawing/2014/main" id="{EF330C35-B878-D7E2-FB1C-95CDB1B9B84B}"/>
              </a:ext>
            </a:extLst>
          </p:cNvPr>
          <p:cNvGrpSpPr/>
          <p:nvPr/>
        </p:nvGrpSpPr>
        <p:grpSpPr>
          <a:xfrm>
            <a:off x="1" y="1244601"/>
            <a:ext cx="9144000" cy="4597278"/>
            <a:chOff x="0" y="1535716"/>
            <a:chExt cx="11518898" cy="4468844"/>
          </a:xfrm>
        </p:grpSpPr>
        <p:grpSp>
          <p:nvGrpSpPr>
            <p:cNvPr id="4" name="组合 3">
              <a:extLst>
                <a:ext uri="{FF2B5EF4-FFF2-40B4-BE49-F238E27FC236}">
                  <a16:creationId xmlns:a16="http://schemas.microsoft.com/office/drawing/2014/main" id="{C1256821-43CD-4C6C-970A-FEBAD69C8A02}"/>
                </a:ext>
              </a:extLst>
            </p:cNvPr>
            <p:cNvGrpSpPr/>
            <p:nvPr/>
          </p:nvGrpSpPr>
          <p:grpSpPr>
            <a:xfrm>
              <a:off x="0" y="1587500"/>
              <a:ext cx="5373270" cy="4212992"/>
              <a:chOff x="1079500" y="1587500"/>
              <a:chExt cx="5373270" cy="4212992"/>
            </a:xfrm>
          </p:grpSpPr>
          <p:grpSp>
            <p:nvGrpSpPr>
              <p:cNvPr id="20" name="组合 19">
                <a:extLst>
                  <a:ext uri="{FF2B5EF4-FFF2-40B4-BE49-F238E27FC236}">
                    <a16:creationId xmlns:a16="http://schemas.microsoft.com/office/drawing/2014/main" id="{EC815B45-2D33-895B-3238-3FF89D5CF2B4}"/>
                  </a:ext>
                </a:extLst>
              </p:cNvPr>
              <p:cNvGrpSpPr/>
              <p:nvPr/>
            </p:nvGrpSpPr>
            <p:grpSpPr>
              <a:xfrm>
                <a:off x="1079500" y="1587500"/>
                <a:ext cx="5373270" cy="4212992"/>
                <a:chOff x="1079500" y="1587500"/>
                <a:chExt cx="5373270" cy="4212992"/>
              </a:xfrm>
            </p:grpSpPr>
            <p:sp>
              <p:nvSpPr>
                <p:cNvPr id="23" name="PictureMisc1">
                  <a:extLst>
                    <a:ext uri="{FF2B5EF4-FFF2-40B4-BE49-F238E27FC236}">
                      <a16:creationId xmlns:a16="http://schemas.microsoft.com/office/drawing/2014/main" id="{923D08F2-FB09-4599-178C-86CDC5393AD0}"/>
                    </a:ext>
                  </a:extLst>
                </p:cNvPr>
                <p:cNvSpPr/>
                <p:nvPr/>
              </p:nvSpPr>
              <p:spPr>
                <a:xfrm>
                  <a:off x="1079500" y="1587500"/>
                  <a:ext cx="5373270" cy="4212992"/>
                </a:xfrm>
                <a:prstGeom prst="homePlate">
                  <a:avLst>
                    <a:gd name="adj" fmla="val 26487"/>
                  </a:avLst>
                </a:prstGeom>
                <a:blipFill>
                  <a:blip r:embed="rId3"/>
                  <a:stretch>
                    <a:fillRect l="-18605" r="-1860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tx1"/>
                    </a:solidFill>
                    <a:cs typeface="+mn-ea"/>
                    <a:sym typeface="+mn-lt"/>
                  </a:endParaRPr>
                </a:p>
              </p:txBody>
            </p:sp>
            <p:sp>
              <p:nvSpPr>
                <p:cNvPr id="24" name="箭头: 五边形 88">
                  <a:extLst>
                    <a:ext uri="{FF2B5EF4-FFF2-40B4-BE49-F238E27FC236}">
                      <a16:creationId xmlns:a16="http://schemas.microsoft.com/office/drawing/2014/main" id="{6261790B-AE97-BCB3-4EA8-5A6CB3E3C34E}"/>
                    </a:ext>
                  </a:extLst>
                </p:cNvPr>
                <p:cNvSpPr/>
                <p:nvPr/>
              </p:nvSpPr>
              <p:spPr>
                <a:xfrm>
                  <a:off x="2428712" y="1587500"/>
                  <a:ext cx="4024058" cy="4212992"/>
                </a:xfrm>
                <a:prstGeom prst="homePlate">
                  <a:avLst>
                    <a:gd name="adj" fmla="val 27592"/>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endParaRPr dirty="0">
                    <a:solidFill>
                      <a:schemeClr val="tx1"/>
                    </a:solidFill>
                    <a:cs typeface="+mn-ea"/>
                    <a:sym typeface="+mn-lt"/>
                  </a:endParaRPr>
                </a:p>
              </p:txBody>
            </p:sp>
          </p:grpSp>
          <p:sp>
            <p:nvSpPr>
              <p:cNvPr id="21" name="IconMisc">
                <a:extLst>
                  <a:ext uri="{FF2B5EF4-FFF2-40B4-BE49-F238E27FC236}">
                    <a16:creationId xmlns:a16="http://schemas.microsoft.com/office/drawing/2014/main" id="{1EF0C1ED-4D5F-5B9E-B5AC-559DE61A2BDF}"/>
                  </a:ext>
                </a:extLst>
              </p:cNvPr>
              <p:cNvSpPr/>
              <p:nvPr/>
            </p:nvSpPr>
            <p:spPr bwMode="auto">
              <a:xfrm>
                <a:off x="5609140" y="3528640"/>
                <a:ext cx="442008" cy="330712"/>
              </a:xfrm>
              <a:custGeom>
                <a:avLst/>
                <a:gdLst>
                  <a:gd name="T0" fmla="*/ 828 w 1296"/>
                  <a:gd name="T1" fmla="*/ 522 h 972"/>
                  <a:gd name="T2" fmla="*/ 504 w 1296"/>
                  <a:gd name="T3" fmla="*/ 288 h 972"/>
                  <a:gd name="T4" fmla="*/ 445 w 1296"/>
                  <a:gd name="T5" fmla="*/ 648 h 972"/>
                  <a:gd name="T6" fmla="*/ 1175 w 1296"/>
                  <a:gd name="T7" fmla="*/ 0 h 972"/>
                  <a:gd name="T8" fmla="*/ 0 w 1296"/>
                  <a:gd name="T9" fmla="*/ 122 h 972"/>
                  <a:gd name="T10" fmla="*/ 121 w 1296"/>
                  <a:gd name="T11" fmla="*/ 972 h 972"/>
                  <a:gd name="T12" fmla="*/ 1296 w 1296"/>
                  <a:gd name="T13" fmla="*/ 850 h 972"/>
                  <a:gd name="T14" fmla="*/ 1175 w 1296"/>
                  <a:gd name="T15" fmla="*/ 0 h 972"/>
                  <a:gd name="T16" fmla="*/ 202 w 1296"/>
                  <a:gd name="T17" fmla="*/ 891 h 972"/>
                  <a:gd name="T18" fmla="*/ 81 w 1296"/>
                  <a:gd name="T19" fmla="*/ 850 h 972"/>
                  <a:gd name="T20" fmla="*/ 122 w 1296"/>
                  <a:gd name="T21" fmla="*/ 729 h 972"/>
                  <a:gd name="T22" fmla="*/ 243 w 1296"/>
                  <a:gd name="T23" fmla="*/ 770 h 972"/>
                  <a:gd name="T24" fmla="*/ 243 w 1296"/>
                  <a:gd name="T25" fmla="*/ 526 h 972"/>
                  <a:gd name="T26" fmla="*/ 122 w 1296"/>
                  <a:gd name="T27" fmla="*/ 567 h 972"/>
                  <a:gd name="T28" fmla="*/ 81 w 1296"/>
                  <a:gd name="T29" fmla="*/ 446 h 972"/>
                  <a:gd name="T30" fmla="*/ 202 w 1296"/>
                  <a:gd name="T31" fmla="*/ 405 h 972"/>
                  <a:gd name="T32" fmla="*/ 243 w 1296"/>
                  <a:gd name="T33" fmla="*/ 526 h 972"/>
                  <a:gd name="T34" fmla="*/ 202 w 1296"/>
                  <a:gd name="T35" fmla="*/ 243 h 972"/>
                  <a:gd name="T36" fmla="*/ 81 w 1296"/>
                  <a:gd name="T37" fmla="*/ 202 h 972"/>
                  <a:gd name="T38" fmla="*/ 122 w 1296"/>
                  <a:gd name="T39" fmla="*/ 81 h 972"/>
                  <a:gd name="T40" fmla="*/ 243 w 1296"/>
                  <a:gd name="T41" fmla="*/ 122 h 972"/>
                  <a:gd name="T42" fmla="*/ 972 w 1296"/>
                  <a:gd name="T43" fmla="*/ 891 h 972"/>
                  <a:gd name="T44" fmla="*/ 324 w 1296"/>
                  <a:gd name="T45" fmla="*/ 81 h 972"/>
                  <a:gd name="T46" fmla="*/ 972 w 1296"/>
                  <a:gd name="T47" fmla="*/ 891 h 972"/>
                  <a:gd name="T48" fmla="*/ 1174 w 1296"/>
                  <a:gd name="T49" fmla="*/ 891 h 972"/>
                  <a:gd name="T50" fmla="*/ 1053 w 1296"/>
                  <a:gd name="T51" fmla="*/ 850 h 972"/>
                  <a:gd name="T52" fmla="*/ 1094 w 1296"/>
                  <a:gd name="T53" fmla="*/ 729 h 972"/>
                  <a:gd name="T54" fmla="*/ 1215 w 1296"/>
                  <a:gd name="T55" fmla="*/ 770 h 972"/>
                  <a:gd name="T56" fmla="*/ 1215 w 1296"/>
                  <a:gd name="T57" fmla="*/ 526 h 972"/>
                  <a:gd name="T58" fmla="*/ 1094 w 1296"/>
                  <a:gd name="T59" fmla="*/ 567 h 972"/>
                  <a:gd name="T60" fmla="*/ 1053 w 1296"/>
                  <a:gd name="T61" fmla="*/ 446 h 972"/>
                  <a:gd name="T62" fmla="*/ 1174 w 1296"/>
                  <a:gd name="T63" fmla="*/ 405 h 972"/>
                  <a:gd name="T64" fmla="*/ 1215 w 1296"/>
                  <a:gd name="T65" fmla="*/ 526 h 972"/>
                  <a:gd name="T66" fmla="*/ 1174 w 1296"/>
                  <a:gd name="T67" fmla="*/ 243 h 972"/>
                  <a:gd name="T68" fmla="*/ 1053 w 1296"/>
                  <a:gd name="T69" fmla="*/ 202 h 972"/>
                  <a:gd name="T70" fmla="*/ 1094 w 1296"/>
                  <a:gd name="T71" fmla="*/ 81 h 972"/>
                  <a:gd name="T72" fmla="*/ 1215 w 1296"/>
                  <a:gd name="T73" fmla="*/ 122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6" h="972">
                    <a:moveTo>
                      <a:pt x="504" y="684"/>
                    </a:moveTo>
                    <a:cubicBezTo>
                      <a:pt x="828" y="522"/>
                      <a:pt x="828" y="522"/>
                      <a:pt x="828" y="522"/>
                    </a:cubicBezTo>
                    <a:cubicBezTo>
                      <a:pt x="858" y="507"/>
                      <a:pt x="858" y="465"/>
                      <a:pt x="828" y="450"/>
                    </a:cubicBezTo>
                    <a:cubicBezTo>
                      <a:pt x="504" y="288"/>
                      <a:pt x="504" y="288"/>
                      <a:pt x="504" y="288"/>
                    </a:cubicBezTo>
                    <a:cubicBezTo>
                      <a:pt x="477" y="274"/>
                      <a:pt x="445" y="294"/>
                      <a:pt x="445" y="324"/>
                    </a:cubicBezTo>
                    <a:cubicBezTo>
                      <a:pt x="445" y="648"/>
                      <a:pt x="445" y="648"/>
                      <a:pt x="445" y="648"/>
                    </a:cubicBezTo>
                    <a:cubicBezTo>
                      <a:pt x="445" y="678"/>
                      <a:pt x="477" y="698"/>
                      <a:pt x="504" y="684"/>
                    </a:cubicBezTo>
                    <a:close/>
                    <a:moveTo>
                      <a:pt x="1175" y="0"/>
                    </a:moveTo>
                    <a:cubicBezTo>
                      <a:pt x="121" y="0"/>
                      <a:pt x="121" y="0"/>
                      <a:pt x="121" y="0"/>
                    </a:cubicBezTo>
                    <a:cubicBezTo>
                      <a:pt x="54" y="0"/>
                      <a:pt x="0" y="55"/>
                      <a:pt x="0" y="122"/>
                    </a:cubicBezTo>
                    <a:cubicBezTo>
                      <a:pt x="0" y="850"/>
                      <a:pt x="0" y="850"/>
                      <a:pt x="0" y="850"/>
                    </a:cubicBezTo>
                    <a:cubicBezTo>
                      <a:pt x="0" y="917"/>
                      <a:pt x="54" y="972"/>
                      <a:pt x="121" y="972"/>
                    </a:cubicBezTo>
                    <a:cubicBezTo>
                      <a:pt x="1175" y="972"/>
                      <a:pt x="1175" y="972"/>
                      <a:pt x="1175" y="972"/>
                    </a:cubicBezTo>
                    <a:cubicBezTo>
                      <a:pt x="1242" y="972"/>
                      <a:pt x="1296" y="917"/>
                      <a:pt x="1296" y="850"/>
                    </a:cubicBezTo>
                    <a:cubicBezTo>
                      <a:pt x="1296" y="122"/>
                      <a:pt x="1296" y="122"/>
                      <a:pt x="1296" y="122"/>
                    </a:cubicBezTo>
                    <a:cubicBezTo>
                      <a:pt x="1296" y="55"/>
                      <a:pt x="1242" y="0"/>
                      <a:pt x="1175" y="0"/>
                    </a:cubicBezTo>
                    <a:close/>
                    <a:moveTo>
                      <a:pt x="243" y="850"/>
                    </a:moveTo>
                    <a:cubicBezTo>
                      <a:pt x="243" y="873"/>
                      <a:pt x="226" y="891"/>
                      <a:pt x="202" y="891"/>
                    </a:cubicBezTo>
                    <a:cubicBezTo>
                      <a:pt x="122" y="891"/>
                      <a:pt x="122" y="891"/>
                      <a:pt x="122" y="891"/>
                    </a:cubicBezTo>
                    <a:cubicBezTo>
                      <a:pt x="99" y="891"/>
                      <a:pt x="81" y="874"/>
                      <a:pt x="81" y="850"/>
                    </a:cubicBezTo>
                    <a:cubicBezTo>
                      <a:pt x="81" y="770"/>
                      <a:pt x="81" y="770"/>
                      <a:pt x="81" y="770"/>
                    </a:cubicBezTo>
                    <a:cubicBezTo>
                      <a:pt x="81" y="747"/>
                      <a:pt x="98" y="729"/>
                      <a:pt x="122" y="729"/>
                    </a:cubicBezTo>
                    <a:cubicBezTo>
                      <a:pt x="202" y="729"/>
                      <a:pt x="202" y="729"/>
                      <a:pt x="202" y="729"/>
                    </a:cubicBezTo>
                    <a:cubicBezTo>
                      <a:pt x="225" y="729"/>
                      <a:pt x="243" y="746"/>
                      <a:pt x="243" y="770"/>
                    </a:cubicBezTo>
                    <a:cubicBezTo>
                      <a:pt x="243" y="850"/>
                      <a:pt x="243" y="850"/>
                      <a:pt x="243" y="850"/>
                    </a:cubicBezTo>
                    <a:close/>
                    <a:moveTo>
                      <a:pt x="243" y="526"/>
                    </a:moveTo>
                    <a:cubicBezTo>
                      <a:pt x="243" y="549"/>
                      <a:pt x="226" y="567"/>
                      <a:pt x="202" y="567"/>
                    </a:cubicBezTo>
                    <a:cubicBezTo>
                      <a:pt x="122" y="567"/>
                      <a:pt x="122" y="567"/>
                      <a:pt x="122" y="567"/>
                    </a:cubicBezTo>
                    <a:cubicBezTo>
                      <a:pt x="99" y="567"/>
                      <a:pt x="81" y="550"/>
                      <a:pt x="81" y="526"/>
                    </a:cubicBezTo>
                    <a:cubicBezTo>
                      <a:pt x="81" y="446"/>
                      <a:pt x="81" y="446"/>
                      <a:pt x="81" y="446"/>
                    </a:cubicBezTo>
                    <a:cubicBezTo>
                      <a:pt x="81" y="423"/>
                      <a:pt x="98" y="405"/>
                      <a:pt x="122" y="405"/>
                    </a:cubicBezTo>
                    <a:cubicBezTo>
                      <a:pt x="202" y="405"/>
                      <a:pt x="202" y="405"/>
                      <a:pt x="202" y="405"/>
                    </a:cubicBezTo>
                    <a:cubicBezTo>
                      <a:pt x="225" y="405"/>
                      <a:pt x="243" y="422"/>
                      <a:pt x="243" y="446"/>
                    </a:cubicBezTo>
                    <a:cubicBezTo>
                      <a:pt x="243" y="526"/>
                      <a:pt x="243" y="526"/>
                      <a:pt x="243" y="526"/>
                    </a:cubicBezTo>
                    <a:close/>
                    <a:moveTo>
                      <a:pt x="243" y="202"/>
                    </a:moveTo>
                    <a:cubicBezTo>
                      <a:pt x="243" y="225"/>
                      <a:pt x="226" y="243"/>
                      <a:pt x="202" y="243"/>
                    </a:cubicBezTo>
                    <a:cubicBezTo>
                      <a:pt x="122" y="243"/>
                      <a:pt x="122" y="243"/>
                      <a:pt x="122" y="243"/>
                    </a:cubicBezTo>
                    <a:cubicBezTo>
                      <a:pt x="99" y="243"/>
                      <a:pt x="81" y="226"/>
                      <a:pt x="81" y="202"/>
                    </a:cubicBezTo>
                    <a:cubicBezTo>
                      <a:pt x="81" y="122"/>
                      <a:pt x="81" y="122"/>
                      <a:pt x="81" y="122"/>
                    </a:cubicBezTo>
                    <a:cubicBezTo>
                      <a:pt x="81" y="99"/>
                      <a:pt x="98" y="81"/>
                      <a:pt x="122" y="81"/>
                    </a:cubicBezTo>
                    <a:cubicBezTo>
                      <a:pt x="202" y="81"/>
                      <a:pt x="202" y="81"/>
                      <a:pt x="202" y="81"/>
                    </a:cubicBezTo>
                    <a:cubicBezTo>
                      <a:pt x="225" y="81"/>
                      <a:pt x="243" y="98"/>
                      <a:pt x="243" y="122"/>
                    </a:cubicBezTo>
                    <a:cubicBezTo>
                      <a:pt x="243" y="202"/>
                      <a:pt x="243" y="202"/>
                      <a:pt x="243" y="202"/>
                    </a:cubicBezTo>
                    <a:close/>
                    <a:moveTo>
                      <a:pt x="972" y="891"/>
                    </a:moveTo>
                    <a:cubicBezTo>
                      <a:pt x="324" y="891"/>
                      <a:pt x="324" y="891"/>
                      <a:pt x="324" y="891"/>
                    </a:cubicBezTo>
                    <a:cubicBezTo>
                      <a:pt x="324" y="81"/>
                      <a:pt x="324" y="81"/>
                      <a:pt x="324" y="81"/>
                    </a:cubicBezTo>
                    <a:cubicBezTo>
                      <a:pt x="972" y="81"/>
                      <a:pt x="972" y="81"/>
                      <a:pt x="972" y="81"/>
                    </a:cubicBezTo>
                    <a:cubicBezTo>
                      <a:pt x="972" y="891"/>
                      <a:pt x="972" y="891"/>
                      <a:pt x="972" y="891"/>
                    </a:cubicBezTo>
                    <a:close/>
                    <a:moveTo>
                      <a:pt x="1215" y="850"/>
                    </a:moveTo>
                    <a:cubicBezTo>
                      <a:pt x="1215" y="873"/>
                      <a:pt x="1198" y="891"/>
                      <a:pt x="1174" y="891"/>
                    </a:cubicBezTo>
                    <a:cubicBezTo>
                      <a:pt x="1094" y="891"/>
                      <a:pt x="1094" y="891"/>
                      <a:pt x="1094" y="891"/>
                    </a:cubicBezTo>
                    <a:cubicBezTo>
                      <a:pt x="1071" y="891"/>
                      <a:pt x="1053" y="874"/>
                      <a:pt x="1053" y="850"/>
                    </a:cubicBezTo>
                    <a:cubicBezTo>
                      <a:pt x="1053" y="770"/>
                      <a:pt x="1053" y="770"/>
                      <a:pt x="1053" y="770"/>
                    </a:cubicBezTo>
                    <a:cubicBezTo>
                      <a:pt x="1053" y="747"/>
                      <a:pt x="1070" y="729"/>
                      <a:pt x="1094" y="729"/>
                    </a:cubicBezTo>
                    <a:cubicBezTo>
                      <a:pt x="1174" y="729"/>
                      <a:pt x="1174" y="729"/>
                      <a:pt x="1174" y="729"/>
                    </a:cubicBezTo>
                    <a:cubicBezTo>
                      <a:pt x="1197" y="729"/>
                      <a:pt x="1215" y="746"/>
                      <a:pt x="1215" y="770"/>
                    </a:cubicBezTo>
                    <a:cubicBezTo>
                      <a:pt x="1215" y="850"/>
                      <a:pt x="1215" y="850"/>
                      <a:pt x="1215" y="850"/>
                    </a:cubicBezTo>
                    <a:close/>
                    <a:moveTo>
                      <a:pt x="1215" y="526"/>
                    </a:moveTo>
                    <a:cubicBezTo>
                      <a:pt x="1215" y="549"/>
                      <a:pt x="1198" y="567"/>
                      <a:pt x="1174" y="567"/>
                    </a:cubicBezTo>
                    <a:cubicBezTo>
                      <a:pt x="1094" y="567"/>
                      <a:pt x="1094" y="567"/>
                      <a:pt x="1094" y="567"/>
                    </a:cubicBezTo>
                    <a:cubicBezTo>
                      <a:pt x="1071" y="567"/>
                      <a:pt x="1053" y="550"/>
                      <a:pt x="1053" y="526"/>
                    </a:cubicBezTo>
                    <a:cubicBezTo>
                      <a:pt x="1053" y="446"/>
                      <a:pt x="1053" y="446"/>
                      <a:pt x="1053" y="446"/>
                    </a:cubicBezTo>
                    <a:cubicBezTo>
                      <a:pt x="1053" y="423"/>
                      <a:pt x="1070" y="405"/>
                      <a:pt x="1094" y="405"/>
                    </a:cubicBezTo>
                    <a:cubicBezTo>
                      <a:pt x="1174" y="405"/>
                      <a:pt x="1174" y="405"/>
                      <a:pt x="1174" y="405"/>
                    </a:cubicBezTo>
                    <a:cubicBezTo>
                      <a:pt x="1197" y="405"/>
                      <a:pt x="1215" y="422"/>
                      <a:pt x="1215" y="446"/>
                    </a:cubicBezTo>
                    <a:cubicBezTo>
                      <a:pt x="1215" y="526"/>
                      <a:pt x="1215" y="526"/>
                      <a:pt x="1215" y="526"/>
                    </a:cubicBezTo>
                    <a:close/>
                    <a:moveTo>
                      <a:pt x="1215" y="202"/>
                    </a:moveTo>
                    <a:cubicBezTo>
                      <a:pt x="1215" y="225"/>
                      <a:pt x="1198" y="243"/>
                      <a:pt x="1174" y="243"/>
                    </a:cubicBezTo>
                    <a:cubicBezTo>
                      <a:pt x="1094" y="243"/>
                      <a:pt x="1094" y="243"/>
                      <a:pt x="1094" y="243"/>
                    </a:cubicBezTo>
                    <a:cubicBezTo>
                      <a:pt x="1071" y="243"/>
                      <a:pt x="1053" y="226"/>
                      <a:pt x="1053" y="202"/>
                    </a:cubicBezTo>
                    <a:cubicBezTo>
                      <a:pt x="1053" y="122"/>
                      <a:pt x="1053" y="122"/>
                      <a:pt x="1053" y="122"/>
                    </a:cubicBezTo>
                    <a:cubicBezTo>
                      <a:pt x="1053" y="99"/>
                      <a:pt x="1070" y="81"/>
                      <a:pt x="1094" y="81"/>
                    </a:cubicBezTo>
                    <a:cubicBezTo>
                      <a:pt x="1174" y="81"/>
                      <a:pt x="1174" y="81"/>
                      <a:pt x="1174" y="81"/>
                    </a:cubicBezTo>
                    <a:cubicBezTo>
                      <a:pt x="1197" y="81"/>
                      <a:pt x="1215" y="98"/>
                      <a:pt x="1215" y="122"/>
                    </a:cubicBezTo>
                    <a:cubicBezTo>
                      <a:pt x="1215" y="202"/>
                      <a:pt x="1215" y="202"/>
                      <a:pt x="1215" y="202"/>
                    </a:cubicBezTo>
                    <a:close/>
                  </a:path>
                </a:pathLst>
              </a:custGeom>
              <a:solidFill>
                <a:srgbClr val="FFFFFF"/>
              </a:solidFill>
              <a:ln>
                <a:noFill/>
              </a:ln>
            </p:spPr>
            <p:txBody>
              <a:bodyPr wrap="square" lIns="91440" tIns="45720" rIns="91440" bIns="45720" anchor="ctr">
                <a:normAutofit/>
              </a:bodyPr>
              <a:lstStyle/>
              <a:p>
                <a:pPr algn="ctr"/>
                <a:endParaRPr dirty="0">
                  <a:cs typeface="+mn-ea"/>
                  <a:sym typeface="+mn-lt"/>
                </a:endParaRPr>
              </a:p>
            </p:txBody>
          </p:sp>
          <p:sp>
            <p:nvSpPr>
              <p:cNvPr id="22" name="Title">
                <a:extLst>
                  <a:ext uri="{FF2B5EF4-FFF2-40B4-BE49-F238E27FC236}">
                    <a16:creationId xmlns:a16="http://schemas.microsoft.com/office/drawing/2014/main" id="{8BA6487E-C940-5DF5-4CFA-71B2B5250333}"/>
                  </a:ext>
                </a:extLst>
              </p:cNvPr>
              <p:cNvSpPr txBox="1"/>
              <p:nvPr/>
            </p:nvSpPr>
            <p:spPr>
              <a:xfrm>
                <a:off x="2667000" y="2314996"/>
                <a:ext cx="2897560" cy="2758000"/>
              </a:xfrm>
              <a:prstGeom prst="rect">
                <a:avLst/>
              </a:prstGeom>
              <a:noFill/>
            </p:spPr>
            <p:txBody>
              <a:bodyPr wrap="square" lIns="91440" tIns="45720" rIns="91440" bIns="45720" anchor="ctr" anchorCtr="0">
                <a:normAutofit/>
              </a:bodyPr>
              <a:lstStyle/>
              <a:p>
                <a:r>
                  <a:rPr lang="zh-CN" altLang="en-US" sz="2400" b="1" dirty="0">
                    <a:solidFill>
                      <a:srgbClr val="FFFFFF"/>
                    </a:solidFill>
                    <a:cs typeface="+mn-ea"/>
                    <a:sym typeface="+mn-lt"/>
                  </a:rPr>
                  <a:t>分析企业在部署入侵检测系统时的最佳实践</a:t>
                </a:r>
                <a:endParaRPr lang="en-US" dirty="0"/>
              </a:p>
            </p:txBody>
          </p:sp>
        </p:grpSp>
        <p:grpSp>
          <p:nvGrpSpPr>
            <p:cNvPr id="5" name="组合 4">
              <a:extLst>
                <a:ext uri="{FF2B5EF4-FFF2-40B4-BE49-F238E27FC236}">
                  <a16:creationId xmlns:a16="http://schemas.microsoft.com/office/drawing/2014/main" id="{DAEA1266-A004-4EA2-B551-E4B09FC1119B}"/>
                </a:ext>
              </a:extLst>
            </p:cNvPr>
            <p:cNvGrpSpPr/>
            <p:nvPr/>
          </p:nvGrpSpPr>
          <p:grpSpPr>
            <a:xfrm>
              <a:off x="5417850" y="1535716"/>
              <a:ext cx="6101048" cy="4468844"/>
              <a:chOff x="5417850" y="1535716"/>
              <a:chExt cx="6101048" cy="4468844"/>
            </a:xfrm>
          </p:grpSpPr>
          <p:grpSp>
            <p:nvGrpSpPr>
              <p:cNvPr id="6" name="组合 5">
                <a:extLst>
                  <a:ext uri="{FF2B5EF4-FFF2-40B4-BE49-F238E27FC236}">
                    <a16:creationId xmlns:a16="http://schemas.microsoft.com/office/drawing/2014/main" id="{3E943AF6-14FB-1AF8-A6F9-08CB26D99609}"/>
                  </a:ext>
                </a:extLst>
              </p:cNvPr>
              <p:cNvGrpSpPr/>
              <p:nvPr/>
            </p:nvGrpSpPr>
            <p:grpSpPr>
              <a:xfrm>
                <a:off x="5417850" y="1535716"/>
                <a:ext cx="6101048" cy="1249531"/>
                <a:chOff x="5417850" y="1172069"/>
                <a:chExt cx="6101048" cy="1249531"/>
              </a:xfrm>
            </p:grpSpPr>
            <p:sp>
              <p:nvSpPr>
                <p:cNvPr id="17" name="Point1">
                  <a:extLst>
                    <a:ext uri="{FF2B5EF4-FFF2-40B4-BE49-F238E27FC236}">
                      <a16:creationId xmlns:a16="http://schemas.microsoft.com/office/drawing/2014/main" id="{230501AD-D93A-777A-1418-E4B3E3D3651A}"/>
                    </a:ext>
                  </a:extLst>
                </p:cNvPr>
                <p:cNvSpPr/>
                <p:nvPr/>
              </p:nvSpPr>
              <p:spPr bwMode="auto">
                <a:xfrm flipH="1">
                  <a:off x="5417850" y="1315716"/>
                  <a:ext cx="129250" cy="129252"/>
                </a:xfrm>
                <a:prstGeom prst="ellipse">
                  <a:avLst/>
                </a:prstGeom>
                <a:solidFill>
                  <a:schemeClr val="accent1"/>
                </a:solidFill>
                <a:ln w="9525">
                  <a:noFill/>
                  <a:round/>
                </a:ln>
              </p:spPr>
              <p:txBody>
                <a:bodyPr wrap="square" lIns="91440" tIns="45720" rIns="91440" bIns="45720" anchor="ctr">
                  <a:normAutofit fontScale="25000" lnSpcReduction="20000"/>
                </a:bodyPr>
                <a:lstStyle/>
                <a:p>
                  <a:pPr algn="ctr"/>
                  <a:endParaRPr>
                    <a:cs typeface="+mn-ea"/>
                    <a:sym typeface="+mn-lt"/>
                  </a:endParaRPr>
                </a:p>
              </p:txBody>
            </p:sp>
            <p:sp>
              <p:nvSpPr>
                <p:cNvPr id="18" name="Text1">
                  <a:extLst>
                    <a:ext uri="{FF2B5EF4-FFF2-40B4-BE49-F238E27FC236}">
                      <a16:creationId xmlns:a16="http://schemas.microsoft.com/office/drawing/2014/main" id="{CD7AF994-F097-AB4D-8876-43A5BCDCBEAF}"/>
                    </a:ext>
                  </a:extLst>
                </p:cNvPr>
                <p:cNvSpPr txBox="1">
                  <a:spLocks/>
                </p:cNvSpPr>
                <p:nvPr/>
              </p:nvSpPr>
              <p:spPr>
                <a:xfrm>
                  <a:off x="5571958" y="1548654"/>
                  <a:ext cx="5946940" cy="872946"/>
                </a:xfrm>
                <a:prstGeom prst="rect">
                  <a:avLst/>
                </a:prstGeom>
                <a:noFill/>
              </p:spPr>
              <p:txBody>
                <a:bodyPr wrap="square" lIns="91440" tIns="45720" rIns="91440" bIns="45720" anchor="t" anchorCtr="0">
                  <a:normAutofit/>
                </a:bodyPr>
                <a:lstStyle/>
                <a:p>
                  <a:pPr>
                    <a:lnSpc>
                      <a:spcPct val="120000"/>
                    </a:lnSpc>
                  </a:pPr>
                  <a:r>
                    <a:rPr lang="zh-CN" altLang="en-US" sz="1200" dirty="0">
                      <a:cs typeface="+mn-ea"/>
                      <a:sym typeface="+mn-lt"/>
                    </a:rPr>
                    <a:t>阐述企业级入侵检测系统的部署方法，包括网络拓扑结构设计、传感器节点布局以及与现有安全架构的集成，确保系统高效运行。</a:t>
                  </a:r>
                  <a:endParaRPr lang="en-US" dirty="0"/>
                </a:p>
              </p:txBody>
            </p:sp>
            <p:sp>
              <p:nvSpPr>
                <p:cNvPr id="19" name="Bullet1">
                  <a:extLst>
                    <a:ext uri="{FF2B5EF4-FFF2-40B4-BE49-F238E27FC236}">
                      <a16:creationId xmlns:a16="http://schemas.microsoft.com/office/drawing/2014/main" id="{6B49CC9C-DDC2-4A60-A77B-18B391596209}"/>
                    </a:ext>
                  </a:extLst>
                </p:cNvPr>
                <p:cNvSpPr txBox="1">
                  <a:spLocks/>
                </p:cNvSpPr>
                <p:nvPr/>
              </p:nvSpPr>
              <p:spPr>
                <a:xfrm>
                  <a:off x="5571958" y="1172069"/>
                  <a:ext cx="5946940" cy="376585"/>
                </a:xfrm>
                <a:prstGeom prst="rect">
                  <a:avLst/>
                </a:prstGeom>
                <a:noFill/>
              </p:spPr>
              <p:txBody>
                <a:bodyPr wrap="square" lIns="91440" tIns="45720" rIns="91440" bIns="45720" anchor="b" anchorCtr="0">
                  <a:normAutofit/>
                </a:bodyPr>
                <a:lstStyle/>
                <a:p>
                  <a:r>
                    <a:rPr lang="zh-CN" altLang="en-US" b="1" dirty="0">
                      <a:cs typeface="+mn-ea"/>
                      <a:sym typeface="+mn-lt"/>
                    </a:rPr>
                    <a:t>系统部署策略</a:t>
                  </a:r>
                  <a:endParaRPr lang="en-US" dirty="0"/>
                </a:p>
              </p:txBody>
            </p:sp>
          </p:grpSp>
          <p:grpSp>
            <p:nvGrpSpPr>
              <p:cNvPr id="7" name="组合 6">
                <a:extLst>
                  <a:ext uri="{FF2B5EF4-FFF2-40B4-BE49-F238E27FC236}">
                    <a16:creationId xmlns:a16="http://schemas.microsoft.com/office/drawing/2014/main" id="{84425DED-ED79-A34C-7FA5-5F47DBF741DD}"/>
                  </a:ext>
                </a:extLst>
              </p:cNvPr>
              <p:cNvGrpSpPr/>
              <p:nvPr/>
            </p:nvGrpSpPr>
            <p:grpSpPr>
              <a:xfrm>
                <a:off x="5417850" y="3145373"/>
                <a:ext cx="6101048" cy="1249531"/>
                <a:chOff x="5417850" y="2018899"/>
                <a:chExt cx="6101048" cy="1249531"/>
              </a:xfrm>
            </p:grpSpPr>
            <p:sp>
              <p:nvSpPr>
                <p:cNvPr id="14" name="Point2">
                  <a:extLst>
                    <a:ext uri="{FF2B5EF4-FFF2-40B4-BE49-F238E27FC236}">
                      <a16:creationId xmlns:a16="http://schemas.microsoft.com/office/drawing/2014/main" id="{815D5B98-2F93-47B6-91F3-56E578DF4EA9}"/>
                    </a:ext>
                  </a:extLst>
                </p:cNvPr>
                <p:cNvSpPr/>
                <p:nvPr/>
              </p:nvSpPr>
              <p:spPr bwMode="auto">
                <a:xfrm flipH="1">
                  <a:off x="5417850" y="2153576"/>
                  <a:ext cx="129250" cy="129252"/>
                </a:xfrm>
                <a:prstGeom prst="ellipse">
                  <a:avLst/>
                </a:prstGeom>
                <a:solidFill>
                  <a:schemeClr val="accent1"/>
                </a:solidFill>
                <a:ln w="9525">
                  <a:noFill/>
                  <a:round/>
                </a:ln>
              </p:spPr>
              <p:txBody>
                <a:bodyPr wrap="square" lIns="91440" tIns="45720" rIns="91440" bIns="45720" anchor="ctr">
                  <a:normAutofit fontScale="25000" lnSpcReduction="20000"/>
                </a:bodyPr>
                <a:lstStyle/>
                <a:p>
                  <a:pPr algn="ctr"/>
                  <a:endParaRPr>
                    <a:cs typeface="+mn-ea"/>
                    <a:sym typeface="+mn-lt"/>
                  </a:endParaRPr>
                </a:p>
              </p:txBody>
            </p:sp>
            <p:sp>
              <p:nvSpPr>
                <p:cNvPr id="15" name="Text2">
                  <a:extLst>
                    <a:ext uri="{FF2B5EF4-FFF2-40B4-BE49-F238E27FC236}">
                      <a16:creationId xmlns:a16="http://schemas.microsoft.com/office/drawing/2014/main" id="{FF65458B-05F3-9524-CC60-797A3CF247D3}"/>
                    </a:ext>
                  </a:extLst>
                </p:cNvPr>
                <p:cNvSpPr txBox="1">
                  <a:spLocks/>
                </p:cNvSpPr>
                <p:nvPr/>
              </p:nvSpPr>
              <p:spPr>
                <a:xfrm>
                  <a:off x="5571958" y="2395484"/>
                  <a:ext cx="5946940" cy="872946"/>
                </a:xfrm>
                <a:prstGeom prst="rect">
                  <a:avLst/>
                </a:prstGeom>
                <a:noFill/>
              </p:spPr>
              <p:txBody>
                <a:bodyPr wrap="square" lIns="91440" tIns="45720" rIns="91440" bIns="45720" anchor="t" anchorCtr="0">
                  <a:normAutofit/>
                </a:bodyPr>
                <a:lstStyle/>
                <a:p>
                  <a:pPr>
                    <a:lnSpc>
                      <a:spcPct val="120000"/>
                    </a:lnSpc>
                  </a:pPr>
                  <a:r>
                    <a:rPr lang="zh-CN" altLang="en-US" sz="1200" dirty="0">
                      <a:cs typeface="+mn-ea"/>
                      <a:sym typeface="+mn-lt"/>
                    </a:rPr>
                    <a:t>探讨如何通过数据分析技术提取关键威胁信息，优化告警机制，并结合机器学习提升检测精度和响应速度。</a:t>
                  </a:r>
                  <a:endParaRPr lang="en-US" dirty="0"/>
                </a:p>
              </p:txBody>
            </p:sp>
            <p:sp>
              <p:nvSpPr>
                <p:cNvPr id="16" name="Bullet2">
                  <a:extLst>
                    <a:ext uri="{FF2B5EF4-FFF2-40B4-BE49-F238E27FC236}">
                      <a16:creationId xmlns:a16="http://schemas.microsoft.com/office/drawing/2014/main" id="{6D932197-EE0C-9804-294A-ECE14D907303}"/>
                    </a:ext>
                  </a:extLst>
                </p:cNvPr>
                <p:cNvSpPr txBox="1">
                  <a:spLocks/>
                </p:cNvSpPr>
                <p:nvPr/>
              </p:nvSpPr>
              <p:spPr>
                <a:xfrm>
                  <a:off x="5571958" y="2018899"/>
                  <a:ext cx="5946940" cy="376585"/>
                </a:xfrm>
                <a:prstGeom prst="rect">
                  <a:avLst/>
                </a:prstGeom>
                <a:noFill/>
              </p:spPr>
              <p:txBody>
                <a:bodyPr wrap="square" lIns="91440" tIns="45720" rIns="91440" bIns="45720" anchor="b" anchorCtr="0">
                  <a:normAutofit/>
                </a:bodyPr>
                <a:lstStyle/>
                <a:p>
                  <a:r>
                    <a:rPr lang="zh-CN" altLang="en-US" b="1" dirty="0">
                      <a:cs typeface="+mn-ea"/>
                      <a:sym typeface="+mn-lt"/>
                    </a:rPr>
                    <a:t>数据分析与处理</a:t>
                  </a:r>
                  <a:endParaRPr lang="en-US" dirty="0"/>
                </a:p>
              </p:txBody>
            </p:sp>
          </p:grpSp>
          <p:grpSp>
            <p:nvGrpSpPr>
              <p:cNvPr id="8" name="组合 7">
                <a:extLst>
                  <a:ext uri="{FF2B5EF4-FFF2-40B4-BE49-F238E27FC236}">
                    <a16:creationId xmlns:a16="http://schemas.microsoft.com/office/drawing/2014/main" id="{C13484FF-814B-CE3E-E15C-30005F212F02}"/>
                  </a:ext>
                </a:extLst>
              </p:cNvPr>
              <p:cNvGrpSpPr/>
              <p:nvPr/>
            </p:nvGrpSpPr>
            <p:grpSpPr>
              <a:xfrm>
                <a:off x="5417850" y="4755029"/>
                <a:ext cx="6101048" cy="1249531"/>
                <a:chOff x="5417850" y="2865729"/>
                <a:chExt cx="6101048" cy="1249531"/>
              </a:xfrm>
            </p:grpSpPr>
            <p:sp>
              <p:nvSpPr>
                <p:cNvPr id="11" name="Point3">
                  <a:extLst>
                    <a:ext uri="{FF2B5EF4-FFF2-40B4-BE49-F238E27FC236}">
                      <a16:creationId xmlns:a16="http://schemas.microsoft.com/office/drawing/2014/main" id="{ADB0D251-8E53-BE1F-4D3C-75B67D33293D}"/>
                    </a:ext>
                  </a:extLst>
                </p:cNvPr>
                <p:cNvSpPr/>
                <p:nvPr/>
              </p:nvSpPr>
              <p:spPr bwMode="auto">
                <a:xfrm flipH="1">
                  <a:off x="5417850" y="3000406"/>
                  <a:ext cx="129250" cy="129252"/>
                </a:xfrm>
                <a:prstGeom prst="ellipse">
                  <a:avLst/>
                </a:prstGeom>
                <a:solidFill>
                  <a:schemeClr val="accent1"/>
                </a:solidFill>
                <a:ln w="9525">
                  <a:noFill/>
                  <a:round/>
                </a:ln>
              </p:spPr>
              <p:txBody>
                <a:bodyPr wrap="square" lIns="91440" tIns="45720" rIns="91440" bIns="45720" anchor="ctr">
                  <a:normAutofit fontScale="25000" lnSpcReduction="20000"/>
                </a:bodyPr>
                <a:lstStyle/>
                <a:p>
                  <a:pPr algn="ctr"/>
                  <a:endParaRPr>
                    <a:cs typeface="+mn-ea"/>
                    <a:sym typeface="+mn-lt"/>
                  </a:endParaRPr>
                </a:p>
              </p:txBody>
            </p:sp>
            <p:sp>
              <p:nvSpPr>
                <p:cNvPr id="12" name="Text3">
                  <a:extLst>
                    <a:ext uri="{FF2B5EF4-FFF2-40B4-BE49-F238E27FC236}">
                      <a16:creationId xmlns:a16="http://schemas.microsoft.com/office/drawing/2014/main" id="{89104C3E-487D-F979-D908-5D98557A54DF}"/>
                    </a:ext>
                  </a:extLst>
                </p:cNvPr>
                <p:cNvSpPr txBox="1">
                  <a:spLocks/>
                </p:cNvSpPr>
                <p:nvPr/>
              </p:nvSpPr>
              <p:spPr>
                <a:xfrm>
                  <a:off x="5571958" y="3242314"/>
                  <a:ext cx="5946940" cy="872946"/>
                </a:xfrm>
                <a:prstGeom prst="rect">
                  <a:avLst/>
                </a:prstGeom>
                <a:noFill/>
              </p:spPr>
              <p:txBody>
                <a:bodyPr wrap="square" lIns="91440" tIns="45720" rIns="91440" bIns="45720" anchor="t" anchorCtr="0">
                  <a:normAutofit/>
                </a:bodyPr>
                <a:lstStyle/>
                <a:p>
                  <a:pPr>
                    <a:lnSpc>
                      <a:spcPct val="120000"/>
                    </a:lnSpc>
                  </a:pPr>
                  <a:r>
                    <a:rPr lang="zh-CN" altLang="en-US" sz="1200" dirty="0">
                      <a:cs typeface="+mn-ea"/>
                      <a:sym typeface="+mn-lt"/>
                    </a:rPr>
                    <a:t>提供企业实施入侵检测的最佳实践，涵盖持续监控、定期更新规则库以及员工培训计划，保障系统长期有效性。</a:t>
                  </a:r>
                  <a:endParaRPr lang="en-US" dirty="0"/>
                </a:p>
              </p:txBody>
            </p:sp>
            <p:sp>
              <p:nvSpPr>
                <p:cNvPr id="13" name="Bullet3">
                  <a:extLst>
                    <a:ext uri="{FF2B5EF4-FFF2-40B4-BE49-F238E27FC236}">
                      <a16:creationId xmlns:a16="http://schemas.microsoft.com/office/drawing/2014/main" id="{3FD1F064-E18A-7243-6A4E-12250F4093D0}"/>
                    </a:ext>
                  </a:extLst>
                </p:cNvPr>
                <p:cNvSpPr txBox="1">
                  <a:spLocks/>
                </p:cNvSpPr>
                <p:nvPr/>
              </p:nvSpPr>
              <p:spPr>
                <a:xfrm>
                  <a:off x="5571958" y="2865729"/>
                  <a:ext cx="5946940" cy="376585"/>
                </a:xfrm>
                <a:prstGeom prst="rect">
                  <a:avLst/>
                </a:prstGeom>
                <a:noFill/>
              </p:spPr>
              <p:txBody>
                <a:bodyPr wrap="square" lIns="91440" tIns="45720" rIns="91440" bIns="45720" anchor="b" anchorCtr="0">
                  <a:normAutofit/>
                </a:bodyPr>
                <a:lstStyle/>
                <a:p>
                  <a:r>
                    <a:rPr lang="zh-CN" altLang="en-US" b="1" dirty="0">
                      <a:cs typeface="+mn-ea"/>
                      <a:sym typeface="+mn-lt"/>
                    </a:rPr>
                    <a:t>实施与维护指南</a:t>
                  </a:r>
                  <a:endParaRPr lang="en-US" dirty="0"/>
                </a:p>
              </p:txBody>
            </p:sp>
          </p:grpSp>
          <p:cxnSp>
            <p:nvCxnSpPr>
              <p:cNvPr id="9" name="直接连接符 8">
                <a:extLst>
                  <a:ext uri="{FF2B5EF4-FFF2-40B4-BE49-F238E27FC236}">
                    <a16:creationId xmlns:a16="http://schemas.microsoft.com/office/drawing/2014/main" id="{EA984645-5983-6254-2FB7-D5F9A3CEE215}"/>
                  </a:ext>
                </a:extLst>
              </p:cNvPr>
              <p:cNvCxnSpPr>
                <a:cxnSpLocks/>
              </p:cNvCxnSpPr>
              <p:nvPr/>
            </p:nvCxnSpPr>
            <p:spPr>
              <a:xfrm>
                <a:off x="5571958" y="2863276"/>
                <a:ext cx="5946940" cy="0"/>
              </a:xfrm>
              <a:prstGeom prst="line">
                <a:avLst/>
              </a:prstGeom>
              <a:ln w="635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AF1401A-14AE-229B-C83D-01159747EED5}"/>
                  </a:ext>
                </a:extLst>
              </p:cNvPr>
              <p:cNvCxnSpPr>
                <a:cxnSpLocks/>
              </p:cNvCxnSpPr>
              <p:nvPr/>
            </p:nvCxnSpPr>
            <p:spPr>
              <a:xfrm>
                <a:off x="5571958" y="4472933"/>
                <a:ext cx="5946940" cy="0"/>
              </a:xfrm>
              <a:prstGeom prst="line">
                <a:avLst/>
              </a:prstGeom>
              <a:ln w="635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89016148"/>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94733" y="-11112"/>
            <a:ext cx="10858500" cy="900112"/>
          </a:xfrm>
        </p:spPr>
        <p:txBody>
          <a:bodyPr/>
          <a:lstStyle/>
          <a:p>
            <a:r>
              <a:rPr lang="zh-CN" altLang="en-US" dirty="0"/>
              <a:t>政府部门的入侵检测</a:t>
            </a:r>
            <a:endParaRPr lang="en-US" dirty="0"/>
          </a:p>
        </p:txBody>
      </p:sp>
      <p:grpSp>
        <p:nvGrpSpPr>
          <p:cNvPr id="14" name="48622d43-7542-4f97-bc08-2f07c4d19d87.source.4.zh-Hans.pptx">
            <a:extLst>
              <a:ext uri="{FF2B5EF4-FFF2-40B4-BE49-F238E27FC236}">
                <a16:creationId xmlns:a16="http://schemas.microsoft.com/office/drawing/2014/main" id="{2DA6FC79-93F7-7A14-AC27-5120B91BD2FE}"/>
              </a:ext>
            </a:extLst>
          </p:cNvPr>
          <p:cNvGrpSpPr/>
          <p:nvPr/>
        </p:nvGrpSpPr>
        <p:grpSpPr>
          <a:xfrm>
            <a:off x="0" y="685800"/>
            <a:ext cx="9144000" cy="5494867"/>
            <a:chOff x="660400" y="0"/>
            <a:chExt cx="11531600" cy="6613437"/>
          </a:xfrm>
        </p:grpSpPr>
        <p:sp>
          <p:nvSpPr>
            <p:cNvPr id="15" name="PictureMisc1">
              <a:extLst>
                <a:ext uri="{FF2B5EF4-FFF2-40B4-BE49-F238E27FC236}">
                  <a16:creationId xmlns:a16="http://schemas.microsoft.com/office/drawing/2014/main" id="{50EC2478-44C3-C819-7296-300890C9377E}"/>
                </a:ext>
              </a:extLst>
            </p:cNvPr>
            <p:cNvSpPr/>
            <p:nvPr/>
          </p:nvSpPr>
          <p:spPr>
            <a:xfrm>
              <a:off x="8775700" y="0"/>
              <a:ext cx="3416300" cy="6613437"/>
            </a:xfrm>
            <a:custGeom>
              <a:avLst/>
              <a:gdLst>
                <a:gd name="connsiteX0" fmla="*/ 0 w 3416300"/>
                <a:gd name="connsiteY0" fmla="*/ 0 h 6858000"/>
                <a:gd name="connsiteX1" fmla="*/ 3416300 w 3416300"/>
                <a:gd name="connsiteY1" fmla="*/ 0 h 6858000"/>
                <a:gd name="connsiteX2" fmla="*/ 3416300 w 3416300"/>
                <a:gd name="connsiteY2" fmla="*/ 6858000 h 6858000"/>
                <a:gd name="connsiteX3" fmla="*/ 0 w 3416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16300" h="6858000">
                  <a:moveTo>
                    <a:pt x="0" y="0"/>
                  </a:moveTo>
                  <a:lnTo>
                    <a:pt x="3416300" y="0"/>
                  </a:lnTo>
                  <a:lnTo>
                    <a:pt x="3416300" y="6858000"/>
                  </a:lnTo>
                  <a:lnTo>
                    <a:pt x="0" y="6858000"/>
                  </a:lnTo>
                  <a:close/>
                </a:path>
              </a:pathLst>
            </a:custGeom>
            <a:blipFill>
              <a:blip r:embed="rId3"/>
              <a:srcRect/>
              <a:stretch>
                <a:fillRect l="-125650" r="-12565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cs typeface="+mn-ea"/>
                <a:sym typeface="+mn-lt"/>
              </a:endParaRPr>
            </a:p>
          </p:txBody>
        </p:sp>
        <p:sp>
          <p:nvSpPr>
            <p:cNvPr id="16" name="矩形: 圆角 45">
              <a:extLst>
                <a:ext uri="{FF2B5EF4-FFF2-40B4-BE49-F238E27FC236}">
                  <a16:creationId xmlns:a16="http://schemas.microsoft.com/office/drawing/2014/main" id="{DD3DF0A4-9F4F-280A-D06E-E159CD510827}"/>
                </a:ext>
              </a:extLst>
            </p:cNvPr>
            <p:cNvSpPr/>
            <p:nvPr/>
          </p:nvSpPr>
          <p:spPr>
            <a:xfrm>
              <a:off x="660400" y="1778000"/>
              <a:ext cx="10858500" cy="4356100"/>
            </a:xfrm>
            <a:prstGeom prst="roundRect">
              <a:avLst>
                <a:gd name="adj" fmla="val 4028"/>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Title">
              <a:extLst>
                <a:ext uri="{FF2B5EF4-FFF2-40B4-BE49-F238E27FC236}">
                  <a16:creationId xmlns:a16="http://schemas.microsoft.com/office/drawing/2014/main" id="{0893193A-AF3F-2FBD-AC0A-E8BE1BA5B969}"/>
                </a:ext>
              </a:extLst>
            </p:cNvPr>
            <p:cNvSpPr/>
            <p:nvPr/>
          </p:nvSpPr>
          <p:spPr>
            <a:xfrm>
              <a:off x="660400" y="1130300"/>
              <a:ext cx="8124785" cy="558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r>
                <a:rPr kumimoji="1" lang="zh-CN" altLang="en-US" sz="2400" b="1" dirty="0">
                  <a:solidFill>
                    <a:schemeClr val="tx1"/>
                  </a:solidFill>
                  <a:cs typeface="+mn-ea"/>
                  <a:sym typeface="+mn-lt"/>
                </a:rPr>
                <a:t>探讨政府部门如何利用入侵检测保护敏感信息</a:t>
              </a:r>
              <a:endParaRPr lang="en-US" dirty="0"/>
            </a:p>
          </p:txBody>
        </p:sp>
        <p:grpSp>
          <p:nvGrpSpPr>
            <p:cNvPr id="18" name="组合 1">
              <a:extLst>
                <a:ext uri="{FF2B5EF4-FFF2-40B4-BE49-F238E27FC236}">
                  <a16:creationId xmlns:a16="http://schemas.microsoft.com/office/drawing/2014/main" id="{11D2E7AC-427A-C9D5-8707-7486E12EA221}"/>
                </a:ext>
              </a:extLst>
            </p:cNvPr>
            <p:cNvGrpSpPr/>
            <p:nvPr/>
          </p:nvGrpSpPr>
          <p:grpSpPr>
            <a:xfrm>
              <a:off x="901698" y="2048719"/>
              <a:ext cx="5024539" cy="1933257"/>
              <a:chOff x="660399" y="2162213"/>
              <a:chExt cx="6508136" cy="1515875"/>
            </a:xfrm>
          </p:grpSpPr>
          <p:sp>
            <p:nvSpPr>
              <p:cNvPr id="28" name="Bullet1">
                <a:extLst>
                  <a:ext uri="{FF2B5EF4-FFF2-40B4-BE49-F238E27FC236}">
                    <a16:creationId xmlns:a16="http://schemas.microsoft.com/office/drawing/2014/main" id="{2930D907-AA10-7197-8BCE-15C594BB7205}"/>
                  </a:ext>
                </a:extLst>
              </p:cNvPr>
              <p:cNvSpPr/>
              <p:nvPr/>
            </p:nvSpPr>
            <p:spPr>
              <a:xfrm>
                <a:off x="660400" y="2162213"/>
                <a:ext cx="6508135" cy="349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nSpc>
                    <a:spcPct val="120000"/>
                  </a:lnSpc>
                </a:pPr>
                <a:r>
                  <a:rPr kumimoji="1" lang="zh-CN" altLang="en-US" b="1" dirty="0">
                    <a:solidFill>
                      <a:schemeClr val="tx1"/>
                    </a:solidFill>
                    <a:cs typeface="+mn-ea"/>
                    <a:sym typeface="+mn-lt"/>
                  </a:rPr>
                  <a:t>敏感信息防护</a:t>
                </a:r>
                <a:endParaRPr lang="en-US" dirty="0"/>
              </a:p>
            </p:txBody>
          </p:sp>
          <p:sp>
            <p:nvSpPr>
              <p:cNvPr id="29" name="Text1">
                <a:extLst>
                  <a:ext uri="{FF2B5EF4-FFF2-40B4-BE49-F238E27FC236}">
                    <a16:creationId xmlns:a16="http://schemas.microsoft.com/office/drawing/2014/main" id="{C0181DD0-7F7C-1B61-CC49-8C77A72689E7}"/>
                  </a:ext>
                </a:extLst>
              </p:cNvPr>
              <p:cNvSpPr/>
              <p:nvPr/>
            </p:nvSpPr>
            <p:spPr>
              <a:xfrm>
                <a:off x="660399" y="2512061"/>
                <a:ext cx="6508135" cy="1166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zh-CN" altLang="en-US" sz="1200" dirty="0">
                    <a:solidFill>
                      <a:schemeClr val="tx1"/>
                    </a:solidFill>
                    <a:cs typeface="+mn-ea"/>
                    <a:sym typeface="+mn-lt"/>
                  </a:rPr>
                  <a:t>政府部门利用入侵检测系统，实时监控网络流量，识别潜在威胁，确保敏感数据不被非法访问或泄露。</a:t>
                </a:r>
                <a:endParaRPr lang="en-US" dirty="0"/>
              </a:p>
            </p:txBody>
          </p:sp>
        </p:grpSp>
        <p:grpSp>
          <p:nvGrpSpPr>
            <p:cNvPr id="19" name="组合 18">
              <a:extLst>
                <a:ext uri="{FF2B5EF4-FFF2-40B4-BE49-F238E27FC236}">
                  <a16:creationId xmlns:a16="http://schemas.microsoft.com/office/drawing/2014/main" id="{210EF2A4-C95F-06E7-565E-50169053DF4D}"/>
                </a:ext>
              </a:extLst>
            </p:cNvPr>
            <p:cNvGrpSpPr/>
            <p:nvPr/>
          </p:nvGrpSpPr>
          <p:grpSpPr>
            <a:xfrm>
              <a:off x="6318650" y="2048719"/>
              <a:ext cx="5024539" cy="1933257"/>
              <a:chOff x="660399" y="2162213"/>
              <a:chExt cx="6508136" cy="1515875"/>
            </a:xfrm>
          </p:grpSpPr>
          <p:sp>
            <p:nvSpPr>
              <p:cNvPr id="26" name="Bullet2">
                <a:extLst>
                  <a:ext uri="{FF2B5EF4-FFF2-40B4-BE49-F238E27FC236}">
                    <a16:creationId xmlns:a16="http://schemas.microsoft.com/office/drawing/2014/main" id="{5E3CC5AC-6911-61A7-F2EF-63030311146C}"/>
                  </a:ext>
                </a:extLst>
              </p:cNvPr>
              <p:cNvSpPr/>
              <p:nvPr/>
            </p:nvSpPr>
            <p:spPr>
              <a:xfrm>
                <a:off x="660400" y="2162213"/>
                <a:ext cx="6508135" cy="349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nSpc>
                    <a:spcPct val="120000"/>
                  </a:lnSpc>
                </a:pPr>
                <a:r>
                  <a:rPr kumimoji="1" lang="zh-CN" altLang="en-US" b="1" dirty="0">
                    <a:solidFill>
                      <a:schemeClr val="tx1"/>
                    </a:solidFill>
                    <a:cs typeface="+mn-ea"/>
                    <a:sym typeface="+mn-lt"/>
                  </a:rPr>
                  <a:t>威胁情报整合</a:t>
                </a:r>
                <a:endParaRPr lang="en-US" dirty="0"/>
              </a:p>
            </p:txBody>
          </p:sp>
          <p:sp>
            <p:nvSpPr>
              <p:cNvPr id="27" name="Text2">
                <a:extLst>
                  <a:ext uri="{FF2B5EF4-FFF2-40B4-BE49-F238E27FC236}">
                    <a16:creationId xmlns:a16="http://schemas.microsoft.com/office/drawing/2014/main" id="{7DE6DF36-84F9-0256-82EA-56A3CBC0D6ED}"/>
                  </a:ext>
                </a:extLst>
              </p:cNvPr>
              <p:cNvSpPr/>
              <p:nvPr/>
            </p:nvSpPr>
            <p:spPr>
              <a:xfrm>
                <a:off x="660399" y="2512061"/>
                <a:ext cx="6508135" cy="1166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zh-CN" altLang="en-US" sz="1200" dirty="0">
                    <a:solidFill>
                      <a:schemeClr val="tx1"/>
                    </a:solidFill>
                    <a:cs typeface="+mn-ea"/>
                    <a:sym typeface="+mn-lt"/>
                  </a:rPr>
                  <a:t>结合威胁情报平台，政府部门可增强入侵检测能力，及时更新攻击特征库，提高对新型威胁的响应速度和准确性。</a:t>
                </a:r>
                <a:endParaRPr lang="en-US" dirty="0"/>
              </a:p>
            </p:txBody>
          </p:sp>
        </p:grpSp>
        <p:grpSp>
          <p:nvGrpSpPr>
            <p:cNvPr id="20" name="组合 19">
              <a:extLst>
                <a:ext uri="{FF2B5EF4-FFF2-40B4-BE49-F238E27FC236}">
                  <a16:creationId xmlns:a16="http://schemas.microsoft.com/office/drawing/2014/main" id="{A096BFAD-731F-519A-BDFB-5AD3AC22BE70}"/>
                </a:ext>
              </a:extLst>
            </p:cNvPr>
            <p:cNvGrpSpPr/>
            <p:nvPr/>
          </p:nvGrpSpPr>
          <p:grpSpPr>
            <a:xfrm>
              <a:off x="901698" y="4049856"/>
              <a:ext cx="5024539" cy="1933257"/>
              <a:chOff x="660399" y="2162213"/>
              <a:chExt cx="6508136" cy="1515875"/>
            </a:xfrm>
          </p:grpSpPr>
          <p:sp>
            <p:nvSpPr>
              <p:cNvPr id="24" name="Bullet3">
                <a:extLst>
                  <a:ext uri="{FF2B5EF4-FFF2-40B4-BE49-F238E27FC236}">
                    <a16:creationId xmlns:a16="http://schemas.microsoft.com/office/drawing/2014/main" id="{FB4812F8-DBFB-BE03-8BAE-89E9B4EDBB97}"/>
                  </a:ext>
                </a:extLst>
              </p:cNvPr>
              <p:cNvSpPr/>
              <p:nvPr/>
            </p:nvSpPr>
            <p:spPr>
              <a:xfrm>
                <a:off x="660400" y="2162213"/>
                <a:ext cx="6508135" cy="349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nSpc>
                    <a:spcPct val="120000"/>
                  </a:lnSpc>
                </a:pPr>
                <a:r>
                  <a:rPr kumimoji="1" lang="zh-CN" altLang="en-US" b="1" dirty="0">
                    <a:solidFill>
                      <a:schemeClr val="tx1"/>
                    </a:solidFill>
                    <a:cs typeface="+mn-ea"/>
                    <a:sym typeface="+mn-lt"/>
                  </a:rPr>
                  <a:t>安全策略制定</a:t>
                </a:r>
                <a:endParaRPr lang="en-US" dirty="0"/>
              </a:p>
            </p:txBody>
          </p:sp>
          <p:sp>
            <p:nvSpPr>
              <p:cNvPr id="25" name="Text3">
                <a:extLst>
                  <a:ext uri="{FF2B5EF4-FFF2-40B4-BE49-F238E27FC236}">
                    <a16:creationId xmlns:a16="http://schemas.microsoft.com/office/drawing/2014/main" id="{DEC1CA08-4154-DD26-784A-084773B2C72D}"/>
                  </a:ext>
                </a:extLst>
              </p:cNvPr>
              <p:cNvSpPr/>
              <p:nvPr/>
            </p:nvSpPr>
            <p:spPr>
              <a:xfrm>
                <a:off x="660399" y="2512061"/>
                <a:ext cx="6508135" cy="1166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zh-CN" altLang="en-US" sz="1200" dirty="0">
                    <a:solidFill>
                      <a:schemeClr val="tx1"/>
                    </a:solidFill>
                    <a:cs typeface="+mn-ea"/>
                    <a:sym typeface="+mn-lt"/>
                  </a:rPr>
                  <a:t>根据入侵检测结果，政府部门优化安全策略，强化网络边界防护，降低遭受攻击的风险，保障关键基础设施运行。</a:t>
                </a:r>
                <a:endParaRPr lang="en-US" dirty="0"/>
              </a:p>
            </p:txBody>
          </p:sp>
        </p:grpSp>
        <p:grpSp>
          <p:nvGrpSpPr>
            <p:cNvPr id="21" name="组合 20">
              <a:extLst>
                <a:ext uri="{FF2B5EF4-FFF2-40B4-BE49-F238E27FC236}">
                  <a16:creationId xmlns:a16="http://schemas.microsoft.com/office/drawing/2014/main" id="{2CF82111-26D7-36DF-BEDE-F1134DD3BB73}"/>
                </a:ext>
              </a:extLst>
            </p:cNvPr>
            <p:cNvGrpSpPr/>
            <p:nvPr/>
          </p:nvGrpSpPr>
          <p:grpSpPr>
            <a:xfrm>
              <a:off x="6318650" y="4049856"/>
              <a:ext cx="5024539" cy="1933257"/>
              <a:chOff x="660399" y="2162213"/>
              <a:chExt cx="6508136" cy="1515875"/>
            </a:xfrm>
          </p:grpSpPr>
          <p:sp>
            <p:nvSpPr>
              <p:cNvPr id="22" name="Bullet4">
                <a:extLst>
                  <a:ext uri="{FF2B5EF4-FFF2-40B4-BE49-F238E27FC236}">
                    <a16:creationId xmlns:a16="http://schemas.microsoft.com/office/drawing/2014/main" id="{2C5C7EA6-952F-BF92-2E72-1E638F1C87C0}"/>
                  </a:ext>
                </a:extLst>
              </p:cNvPr>
              <p:cNvSpPr/>
              <p:nvPr/>
            </p:nvSpPr>
            <p:spPr>
              <a:xfrm>
                <a:off x="660400" y="2162213"/>
                <a:ext cx="6508135" cy="349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nSpc>
                    <a:spcPct val="120000"/>
                  </a:lnSpc>
                </a:pPr>
                <a:r>
                  <a:rPr kumimoji="1" lang="zh-CN" altLang="en-US" b="1" dirty="0">
                    <a:solidFill>
                      <a:schemeClr val="tx1"/>
                    </a:solidFill>
                    <a:cs typeface="+mn-ea"/>
                    <a:sym typeface="+mn-lt"/>
                  </a:rPr>
                  <a:t>检测效能评估</a:t>
                </a:r>
                <a:endParaRPr lang="en-US" dirty="0"/>
              </a:p>
            </p:txBody>
          </p:sp>
          <p:sp>
            <p:nvSpPr>
              <p:cNvPr id="23" name="Text4">
                <a:extLst>
                  <a:ext uri="{FF2B5EF4-FFF2-40B4-BE49-F238E27FC236}">
                    <a16:creationId xmlns:a16="http://schemas.microsoft.com/office/drawing/2014/main" id="{5EB3911F-7C0B-A04C-15D7-96AE47C99CB9}"/>
                  </a:ext>
                </a:extLst>
              </p:cNvPr>
              <p:cNvSpPr/>
              <p:nvPr/>
            </p:nvSpPr>
            <p:spPr>
              <a:xfrm>
                <a:off x="660399" y="2512061"/>
                <a:ext cx="6508135" cy="1166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zh-CN" altLang="en-US" sz="1200" dirty="0">
                    <a:solidFill>
                      <a:schemeClr val="tx1"/>
                    </a:solidFill>
                    <a:cs typeface="+mn-ea"/>
                    <a:sym typeface="+mn-lt"/>
                  </a:rPr>
                  <a:t>定期评估入侵检测系统的性能，分析误报率与漏报率，调整配置参数，确保系统高效稳定地保护政府网络环境。</a:t>
                </a:r>
                <a:endParaRPr lang="en-US" dirty="0"/>
              </a:p>
            </p:txBody>
          </p:sp>
        </p:grpSp>
      </p:grpSp>
    </p:spTree>
    <p:extLst>
      <p:ext uri="{BB962C8B-B14F-4D97-AF65-F5344CB8AC3E}">
        <p14:creationId xmlns:p14="http://schemas.microsoft.com/office/powerpoint/2010/main" val="3013232503"/>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sp>
        <p:nvSpPr>
          <p:cNvPr id="2" name="标题 1"/>
          <p:cNvSpPr txBox="1">
            <a:spLocks/>
          </p:cNvSpPr>
          <p:nvPr/>
        </p:nvSpPr>
        <p:spPr>
          <a:xfrm>
            <a:off x="177800" y="133218"/>
            <a:ext cx="10858500" cy="900112"/>
          </a:xfrm>
          <a:prstGeom prst="rect">
            <a:avLst/>
          </a:prstGeom>
        </p:spPr>
        <p:txBody>
          <a:bodyPr/>
          <a:lst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a:lstStyle>
          <a:p>
            <a:r>
              <a:rPr lang="zh-CN" altLang="en-US" dirty="0" smtClean="0"/>
              <a:t>云计算环境下的入侵检测</a:t>
            </a:r>
            <a:endParaRPr lang="zh-CN" altLang="en-US" dirty="0"/>
          </a:p>
        </p:txBody>
      </p:sp>
      <p:grpSp>
        <p:nvGrpSpPr>
          <p:cNvPr id="3" name="50cc12db-f8ea-4214-96c0-34b6420520e6.source.3.zh-Hans.pptx">
            <a:extLst>
              <a:ext uri="{FF2B5EF4-FFF2-40B4-BE49-F238E27FC236}">
                <a16:creationId xmlns:a16="http://schemas.microsoft.com/office/drawing/2014/main" id="{E2B6531D-7B7C-15F5-CD84-EC6441D90701}"/>
              </a:ext>
            </a:extLst>
          </p:cNvPr>
          <p:cNvGrpSpPr/>
          <p:nvPr/>
        </p:nvGrpSpPr>
        <p:grpSpPr>
          <a:xfrm>
            <a:off x="177800" y="948267"/>
            <a:ext cx="8966200" cy="4919133"/>
            <a:chOff x="660400" y="1130301"/>
            <a:chExt cx="10858500" cy="5003799"/>
          </a:xfrm>
        </p:grpSpPr>
        <p:sp>
          <p:nvSpPr>
            <p:cNvPr id="4" name="PictureMisc1">
              <a:extLst>
                <a:ext uri="{FF2B5EF4-FFF2-40B4-BE49-F238E27FC236}">
                  <a16:creationId xmlns:a16="http://schemas.microsoft.com/office/drawing/2014/main" id="{D89337C7-7E98-AB63-8BB4-4E279BEA5895}"/>
                </a:ext>
              </a:extLst>
            </p:cNvPr>
            <p:cNvSpPr/>
            <p:nvPr/>
          </p:nvSpPr>
          <p:spPr>
            <a:xfrm>
              <a:off x="4244326" y="1786876"/>
              <a:ext cx="3690648" cy="3690648"/>
            </a:xfrm>
            <a:prstGeom prst="ellipse">
              <a:avLst/>
            </a:prstGeom>
            <a:blipFill>
              <a:blip r:embed="rId3"/>
              <a:stretch>
                <a:fillRect l="-39215" r="-39215"/>
              </a:stretch>
            </a:blipFill>
            <a:ln w="571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schemeClr val="tx1"/>
                </a:solidFill>
                <a:cs typeface="+mn-ea"/>
                <a:sym typeface="+mn-lt"/>
              </a:endParaRPr>
            </a:p>
          </p:txBody>
        </p:sp>
        <p:sp>
          <p:nvSpPr>
            <p:cNvPr id="5" name="Title">
              <a:extLst>
                <a:ext uri="{FF2B5EF4-FFF2-40B4-BE49-F238E27FC236}">
                  <a16:creationId xmlns:a16="http://schemas.microsoft.com/office/drawing/2014/main" id="{DBA8B8AF-BA8E-E738-4161-96633A320C8B}"/>
                </a:ext>
              </a:extLst>
            </p:cNvPr>
            <p:cNvSpPr txBox="1"/>
            <p:nvPr/>
          </p:nvSpPr>
          <p:spPr>
            <a:xfrm>
              <a:off x="660400" y="1130301"/>
              <a:ext cx="10858500" cy="559604"/>
            </a:xfrm>
            <a:prstGeom prst="rect">
              <a:avLst/>
            </a:prstGeom>
            <a:noFill/>
          </p:spPr>
          <p:txBody>
            <a:bodyPr vert="horz" wrap="square" rtlCol="0" anchor="ctr" anchorCtr="0">
              <a:normAutofit/>
            </a:bodyPr>
            <a:lstStyle/>
            <a:p>
              <a:r>
                <a:rPr lang="zh-CN" altLang="en-US" sz="2400" b="1" dirty="0">
                  <a:cs typeface="+mn-ea"/>
                  <a:sym typeface="+mn-lt"/>
                </a:rPr>
                <a:t>介绍云计算环境中入侵检测的特殊需求和技术挑战</a:t>
              </a:r>
              <a:endParaRPr lang="en-US" dirty="0"/>
            </a:p>
          </p:txBody>
        </p:sp>
        <p:grpSp>
          <p:nvGrpSpPr>
            <p:cNvPr id="6" name="组合 5">
              <a:extLst>
                <a:ext uri="{FF2B5EF4-FFF2-40B4-BE49-F238E27FC236}">
                  <a16:creationId xmlns:a16="http://schemas.microsoft.com/office/drawing/2014/main" id="{8FE3BAB8-CE45-E5D1-3F0D-F4BAF193B87D}"/>
                </a:ext>
              </a:extLst>
            </p:cNvPr>
            <p:cNvGrpSpPr/>
            <p:nvPr/>
          </p:nvGrpSpPr>
          <p:grpSpPr>
            <a:xfrm>
              <a:off x="660400" y="1898248"/>
              <a:ext cx="3541209" cy="2109437"/>
              <a:chOff x="660400" y="1203766"/>
              <a:chExt cx="3541209" cy="2109437"/>
            </a:xfrm>
          </p:grpSpPr>
          <p:sp>
            <p:nvSpPr>
              <p:cNvPr id="13" name="Text1">
                <a:extLst>
                  <a:ext uri="{FF2B5EF4-FFF2-40B4-BE49-F238E27FC236}">
                    <a16:creationId xmlns:a16="http://schemas.microsoft.com/office/drawing/2014/main" id="{2108B472-C77C-47D9-7D35-4780FD7483F5}"/>
                  </a:ext>
                </a:extLst>
              </p:cNvPr>
              <p:cNvSpPr txBox="1">
                <a:spLocks/>
              </p:cNvSpPr>
              <p:nvPr/>
            </p:nvSpPr>
            <p:spPr>
              <a:xfrm>
                <a:off x="660400" y="1630392"/>
                <a:ext cx="3541209" cy="1682811"/>
              </a:xfrm>
              <a:prstGeom prst="rect">
                <a:avLst/>
              </a:prstGeom>
              <a:noFill/>
            </p:spPr>
            <p:txBody>
              <a:bodyPr wrap="square" rtlCol="0" anchor="t" anchorCtr="0">
                <a:normAutofit/>
              </a:bodyPr>
              <a:lstStyle>
                <a:defPPr>
                  <a:defRPr lang="zh-CN"/>
                </a:defPPr>
                <a:lvl1pPr marL="0" algn="ctr" defTabSz="914400" rtl="0" eaLnBrk="1" latinLnBrk="0" hangingPunct="1">
                  <a:lnSpc>
                    <a:spcPct val="150000"/>
                  </a:lnSpc>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dirty="0">
                    <a:solidFill>
                      <a:schemeClr val="tx1"/>
                    </a:solidFill>
                    <a:cs typeface="+mn-ea"/>
                    <a:sym typeface="+mn-lt"/>
                  </a:rPr>
                  <a:t>阐述云计算环境中数据存储与传输的安全需求，分析为何传统入侵检测系统无法完全满足云环境下的特殊要求。</a:t>
                </a:r>
                <a:endParaRPr lang="en-US" dirty="0"/>
              </a:p>
            </p:txBody>
          </p:sp>
          <p:sp>
            <p:nvSpPr>
              <p:cNvPr id="14" name="Bullet1">
                <a:extLst>
                  <a:ext uri="{FF2B5EF4-FFF2-40B4-BE49-F238E27FC236}">
                    <a16:creationId xmlns:a16="http://schemas.microsoft.com/office/drawing/2014/main" id="{1452949E-DF51-FDC5-C722-71E8E03BA706}"/>
                  </a:ext>
                </a:extLst>
              </p:cNvPr>
              <p:cNvSpPr txBox="1">
                <a:spLocks/>
              </p:cNvSpPr>
              <p:nvPr/>
            </p:nvSpPr>
            <p:spPr>
              <a:xfrm>
                <a:off x="660400" y="1203766"/>
                <a:ext cx="3541209" cy="426625"/>
              </a:xfrm>
              <a:prstGeom prst="rect">
                <a:avLst/>
              </a:prstGeom>
              <a:noFill/>
            </p:spPr>
            <p:txBody>
              <a:bodyPr wrap="square" rtlCol="0" anchor="ctr" anchorCtr="0">
                <a:normAutofit lnSpcReduction="10000"/>
              </a:bodyPr>
              <a:lstStyle>
                <a:defPPr>
                  <a:defRPr lang="zh-CN"/>
                </a:defPPr>
                <a:lvl1pPr marL="0" algn="ctr" defTabSz="914400" rtl="0" eaLnBrk="1" latinLnBrk="0" hangingPunct="1">
                  <a:lnSpc>
                    <a:spcPct val="150000"/>
                  </a:lnSpc>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800" b="1" dirty="0">
                    <a:solidFill>
                      <a:schemeClr val="tx1"/>
                    </a:solidFill>
                    <a:cs typeface="+mn-ea"/>
                    <a:sym typeface="+mn-lt"/>
                  </a:rPr>
                  <a:t>云计算安全需求</a:t>
                </a:r>
                <a:endParaRPr lang="en-US" dirty="0"/>
              </a:p>
            </p:txBody>
          </p:sp>
        </p:grpSp>
        <p:grpSp>
          <p:nvGrpSpPr>
            <p:cNvPr id="7" name="组合 6">
              <a:extLst>
                <a:ext uri="{FF2B5EF4-FFF2-40B4-BE49-F238E27FC236}">
                  <a16:creationId xmlns:a16="http://schemas.microsoft.com/office/drawing/2014/main" id="{B8B9085B-3380-917F-E314-B53418932E29}"/>
                </a:ext>
              </a:extLst>
            </p:cNvPr>
            <p:cNvGrpSpPr/>
            <p:nvPr/>
          </p:nvGrpSpPr>
          <p:grpSpPr>
            <a:xfrm>
              <a:off x="660400" y="4024663"/>
              <a:ext cx="3541209" cy="2109437"/>
              <a:chOff x="660400" y="1203766"/>
              <a:chExt cx="3541209" cy="2109437"/>
            </a:xfrm>
          </p:grpSpPr>
          <p:sp>
            <p:nvSpPr>
              <p:cNvPr id="11" name="Text2">
                <a:extLst>
                  <a:ext uri="{FF2B5EF4-FFF2-40B4-BE49-F238E27FC236}">
                    <a16:creationId xmlns:a16="http://schemas.microsoft.com/office/drawing/2014/main" id="{675C9B43-95D8-7D3C-D991-259B9ED93807}"/>
                  </a:ext>
                </a:extLst>
              </p:cNvPr>
              <p:cNvSpPr txBox="1">
                <a:spLocks/>
              </p:cNvSpPr>
              <p:nvPr/>
            </p:nvSpPr>
            <p:spPr>
              <a:xfrm>
                <a:off x="660400" y="1630392"/>
                <a:ext cx="3541209" cy="1682811"/>
              </a:xfrm>
              <a:prstGeom prst="rect">
                <a:avLst/>
              </a:prstGeom>
              <a:noFill/>
            </p:spPr>
            <p:txBody>
              <a:bodyPr wrap="square" rtlCol="0" anchor="t" anchorCtr="0">
                <a:normAutofit/>
              </a:bodyPr>
              <a:lstStyle>
                <a:defPPr>
                  <a:defRPr lang="zh-CN"/>
                </a:defPPr>
                <a:lvl1pPr marL="0" algn="ctr" defTabSz="914400" rtl="0" eaLnBrk="1" latinLnBrk="0" hangingPunct="1">
                  <a:lnSpc>
                    <a:spcPct val="150000"/>
                  </a:lnSpc>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dirty="0">
                    <a:solidFill>
                      <a:schemeClr val="tx1"/>
                    </a:solidFill>
                    <a:cs typeface="+mn-ea"/>
                    <a:sym typeface="+mn-lt"/>
                  </a:rPr>
                  <a:t>探讨云计算环境下入侵检测面临的主要技术挑战，如大规模数据处理、虚拟化环境监控和多租户安全隔离等问题。</a:t>
                </a:r>
                <a:endParaRPr lang="en-US" dirty="0"/>
              </a:p>
            </p:txBody>
          </p:sp>
          <p:sp>
            <p:nvSpPr>
              <p:cNvPr id="12" name="Bullet2">
                <a:extLst>
                  <a:ext uri="{FF2B5EF4-FFF2-40B4-BE49-F238E27FC236}">
                    <a16:creationId xmlns:a16="http://schemas.microsoft.com/office/drawing/2014/main" id="{F4D652CB-742F-50F8-6345-7F870BE67BB0}"/>
                  </a:ext>
                </a:extLst>
              </p:cNvPr>
              <p:cNvSpPr txBox="1">
                <a:spLocks/>
              </p:cNvSpPr>
              <p:nvPr/>
            </p:nvSpPr>
            <p:spPr>
              <a:xfrm>
                <a:off x="660400" y="1203766"/>
                <a:ext cx="3541209" cy="426625"/>
              </a:xfrm>
              <a:prstGeom prst="rect">
                <a:avLst/>
              </a:prstGeom>
              <a:noFill/>
            </p:spPr>
            <p:txBody>
              <a:bodyPr wrap="square" rtlCol="0" anchor="ctr" anchorCtr="0">
                <a:normAutofit lnSpcReduction="10000"/>
              </a:bodyPr>
              <a:lstStyle>
                <a:defPPr>
                  <a:defRPr lang="zh-CN"/>
                </a:defPPr>
                <a:lvl1pPr marL="0" algn="ctr" defTabSz="914400" rtl="0" eaLnBrk="1" latinLnBrk="0" hangingPunct="1">
                  <a:lnSpc>
                    <a:spcPct val="150000"/>
                  </a:lnSpc>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800" b="1" dirty="0">
                    <a:solidFill>
                      <a:schemeClr val="tx1"/>
                    </a:solidFill>
                    <a:cs typeface="+mn-ea"/>
                    <a:sym typeface="+mn-lt"/>
                  </a:rPr>
                  <a:t>技术挑战分析</a:t>
                </a:r>
                <a:endParaRPr lang="en-US" dirty="0"/>
              </a:p>
            </p:txBody>
          </p:sp>
        </p:grpSp>
        <p:grpSp>
          <p:nvGrpSpPr>
            <p:cNvPr id="8" name="组合 7">
              <a:extLst>
                <a:ext uri="{FF2B5EF4-FFF2-40B4-BE49-F238E27FC236}">
                  <a16:creationId xmlns:a16="http://schemas.microsoft.com/office/drawing/2014/main" id="{A44FC19B-F129-D1C4-042E-D431101EE3F8}"/>
                </a:ext>
              </a:extLst>
            </p:cNvPr>
            <p:cNvGrpSpPr/>
            <p:nvPr/>
          </p:nvGrpSpPr>
          <p:grpSpPr>
            <a:xfrm>
              <a:off x="7977691" y="1898248"/>
              <a:ext cx="3541209" cy="2109437"/>
              <a:chOff x="660400" y="1203766"/>
              <a:chExt cx="3541209" cy="2109437"/>
            </a:xfrm>
          </p:grpSpPr>
          <p:sp>
            <p:nvSpPr>
              <p:cNvPr id="9" name="Text3">
                <a:extLst>
                  <a:ext uri="{FF2B5EF4-FFF2-40B4-BE49-F238E27FC236}">
                    <a16:creationId xmlns:a16="http://schemas.microsoft.com/office/drawing/2014/main" id="{56C576F5-D45A-99A3-1B3F-CC81D7EA9DDC}"/>
                  </a:ext>
                </a:extLst>
              </p:cNvPr>
              <p:cNvSpPr txBox="1">
                <a:spLocks/>
              </p:cNvSpPr>
              <p:nvPr/>
            </p:nvSpPr>
            <p:spPr>
              <a:xfrm>
                <a:off x="660400" y="1630392"/>
                <a:ext cx="3541209" cy="1682811"/>
              </a:xfrm>
              <a:prstGeom prst="rect">
                <a:avLst/>
              </a:prstGeom>
              <a:noFill/>
            </p:spPr>
            <p:txBody>
              <a:bodyPr wrap="square" rtlCol="0" anchor="t" anchorCtr="0">
                <a:normAutofit/>
              </a:bodyPr>
              <a:lstStyle>
                <a:defPPr>
                  <a:defRPr lang="zh-CN"/>
                </a:defPPr>
                <a:lvl1pPr marL="0" algn="ctr" defTabSz="914400" rtl="0" eaLnBrk="1" latinLnBrk="0" hangingPunct="1">
                  <a:lnSpc>
                    <a:spcPct val="150000"/>
                  </a:lnSpc>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dirty="0">
                    <a:solidFill>
                      <a:schemeClr val="tx1"/>
                    </a:solidFill>
                    <a:cs typeface="+mn-ea"/>
                    <a:sym typeface="+mn-lt"/>
                  </a:rPr>
                  <a:t>介绍针对云计算环境设计的新型入侵检测技术，包括基于行为分析的方法、分布式检测架构以及机器学习在其中的应用。</a:t>
                </a:r>
                <a:endParaRPr lang="en-US" dirty="0"/>
              </a:p>
            </p:txBody>
          </p:sp>
          <p:sp>
            <p:nvSpPr>
              <p:cNvPr id="10" name="Bullet3">
                <a:extLst>
                  <a:ext uri="{FF2B5EF4-FFF2-40B4-BE49-F238E27FC236}">
                    <a16:creationId xmlns:a16="http://schemas.microsoft.com/office/drawing/2014/main" id="{4C672857-5E96-08E8-68C7-44B487A1A546}"/>
                  </a:ext>
                </a:extLst>
              </p:cNvPr>
              <p:cNvSpPr txBox="1">
                <a:spLocks/>
              </p:cNvSpPr>
              <p:nvPr/>
            </p:nvSpPr>
            <p:spPr>
              <a:xfrm>
                <a:off x="660400" y="1203766"/>
                <a:ext cx="3541209" cy="426625"/>
              </a:xfrm>
              <a:prstGeom prst="rect">
                <a:avLst/>
              </a:prstGeom>
              <a:noFill/>
            </p:spPr>
            <p:txBody>
              <a:bodyPr wrap="square" rtlCol="0" anchor="ctr" anchorCtr="0">
                <a:normAutofit lnSpcReduction="10000"/>
              </a:bodyPr>
              <a:lstStyle>
                <a:defPPr>
                  <a:defRPr lang="zh-CN"/>
                </a:defPPr>
                <a:lvl1pPr marL="0" algn="ctr" defTabSz="914400" rtl="0" eaLnBrk="1" latinLnBrk="0" hangingPunct="1">
                  <a:lnSpc>
                    <a:spcPct val="150000"/>
                  </a:lnSpc>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800" b="1" dirty="0">
                    <a:solidFill>
                      <a:schemeClr val="tx1"/>
                    </a:solidFill>
                    <a:cs typeface="+mn-ea"/>
                    <a:sym typeface="+mn-lt"/>
                  </a:rPr>
                  <a:t>创新技术方案</a:t>
                </a:r>
                <a:endParaRPr lang="en-US" dirty="0"/>
              </a:p>
            </p:txBody>
          </p:sp>
        </p:grpSp>
      </p:grpSp>
    </p:spTree>
    <p:extLst>
      <p:ext uri="{BB962C8B-B14F-4D97-AF65-F5344CB8AC3E}">
        <p14:creationId xmlns:p14="http://schemas.microsoft.com/office/powerpoint/2010/main" val="2262805959"/>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sp>
        <p:nvSpPr>
          <p:cNvPr id="2" name="标题 1"/>
          <p:cNvSpPr txBox="1">
            <a:spLocks/>
          </p:cNvSpPr>
          <p:nvPr/>
        </p:nvSpPr>
        <p:spPr>
          <a:xfrm>
            <a:off x="152400" y="155211"/>
            <a:ext cx="10858500" cy="900112"/>
          </a:xfrm>
          <a:prstGeom prst="rect">
            <a:avLst/>
          </a:prstGeom>
        </p:spPr>
        <p:txBody>
          <a:bodyPr/>
          <a:lst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a:lstStyle>
          <a:p>
            <a:r>
              <a:rPr lang="zh-CN" altLang="en-US" dirty="0" smtClean="0"/>
              <a:t>工业控制系统中的入侵检测</a:t>
            </a:r>
            <a:endParaRPr lang="zh-CN" altLang="en-US" dirty="0"/>
          </a:p>
        </p:txBody>
      </p:sp>
      <p:grpSp>
        <p:nvGrpSpPr>
          <p:cNvPr id="3" name="66e78ab9-a152-4817-ab8c-d2edbbc5400e.source.5.zh-Hans.pptx">
            <a:extLst>
              <a:ext uri="{FF2B5EF4-FFF2-40B4-BE49-F238E27FC236}">
                <a16:creationId xmlns:a16="http://schemas.microsoft.com/office/drawing/2014/main" id="{B96EB272-9A26-F756-1AAC-4229A2FDB327}"/>
              </a:ext>
            </a:extLst>
          </p:cNvPr>
          <p:cNvGrpSpPr/>
          <p:nvPr/>
        </p:nvGrpSpPr>
        <p:grpSpPr>
          <a:xfrm>
            <a:off x="1257" y="688938"/>
            <a:ext cx="9142743" cy="5436695"/>
            <a:chOff x="660399" y="1112797"/>
            <a:chExt cx="11531601" cy="5021303"/>
          </a:xfrm>
        </p:grpSpPr>
        <p:grpSp>
          <p:nvGrpSpPr>
            <p:cNvPr id="4" name="组合 3">
              <a:extLst>
                <a:ext uri="{FF2B5EF4-FFF2-40B4-BE49-F238E27FC236}">
                  <a16:creationId xmlns:a16="http://schemas.microsoft.com/office/drawing/2014/main" id="{5E4052CF-72DB-1D5A-A910-B59964207C52}"/>
                </a:ext>
              </a:extLst>
            </p:cNvPr>
            <p:cNvGrpSpPr/>
            <p:nvPr/>
          </p:nvGrpSpPr>
          <p:grpSpPr>
            <a:xfrm>
              <a:off x="660399" y="1829531"/>
              <a:ext cx="3900311" cy="1267858"/>
              <a:chOff x="660399" y="1829531"/>
              <a:chExt cx="3900311" cy="1267858"/>
            </a:xfrm>
          </p:grpSpPr>
          <p:sp>
            <p:nvSpPr>
              <p:cNvPr id="23" name="Shape1">
                <a:extLst>
                  <a:ext uri="{FF2B5EF4-FFF2-40B4-BE49-F238E27FC236}">
                    <a16:creationId xmlns:a16="http://schemas.microsoft.com/office/drawing/2014/main" id="{AEEC7E37-19DF-7D40-9E22-55896D38A66A}"/>
                  </a:ext>
                </a:extLst>
              </p:cNvPr>
              <p:cNvSpPr/>
              <p:nvPr/>
            </p:nvSpPr>
            <p:spPr>
              <a:xfrm>
                <a:off x="660400" y="1829531"/>
                <a:ext cx="261737" cy="72000"/>
              </a:xfrm>
              <a:prstGeom prst="rect">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cs typeface="+mn-ea"/>
                  <a:sym typeface="+mn-lt"/>
                </a:endParaRPr>
              </a:p>
            </p:txBody>
          </p:sp>
          <p:sp>
            <p:nvSpPr>
              <p:cNvPr id="24" name="Text1">
                <a:extLst>
                  <a:ext uri="{FF2B5EF4-FFF2-40B4-BE49-F238E27FC236}">
                    <a16:creationId xmlns:a16="http://schemas.microsoft.com/office/drawing/2014/main" id="{38C68AEF-491F-D8EA-0298-9595BD9ABD38}"/>
                  </a:ext>
                </a:extLst>
              </p:cNvPr>
              <p:cNvSpPr/>
              <p:nvPr/>
            </p:nvSpPr>
            <p:spPr bwMode="auto">
              <a:xfrm>
                <a:off x="660399" y="2289127"/>
                <a:ext cx="3900311" cy="80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cs typeface="+mn-ea"/>
                    <a:sym typeface="+mn-lt"/>
                  </a:rPr>
                  <a:t>工业控制系统有其独特性，数据传输实时性强，协议复杂多样，这些特性对入侵检测系统提出更高要求，需特别设计适应工业环境的检测方法。</a:t>
                </a:r>
                <a:endParaRPr lang="en-US" dirty="0"/>
              </a:p>
            </p:txBody>
          </p:sp>
          <p:sp>
            <p:nvSpPr>
              <p:cNvPr id="25" name="Bullet1">
                <a:extLst>
                  <a:ext uri="{FF2B5EF4-FFF2-40B4-BE49-F238E27FC236}">
                    <a16:creationId xmlns:a16="http://schemas.microsoft.com/office/drawing/2014/main" id="{C5EDBE79-94B0-5A54-B706-7DE723D08E81}"/>
                  </a:ext>
                </a:extLst>
              </p:cNvPr>
              <p:cNvSpPr txBox="1"/>
              <p:nvPr/>
            </p:nvSpPr>
            <p:spPr bwMode="auto">
              <a:xfrm>
                <a:off x="660399" y="1901531"/>
                <a:ext cx="3900311"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20000"/>
                  </a:lnSpc>
                  <a:spcBef>
                    <a:spcPct val="0"/>
                  </a:spcBef>
                </a:pPr>
                <a:r>
                  <a:rPr lang="zh-CN" altLang="en-US" b="1" dirty="0">
                    <a:cs typeface="+mn-ea"/>
                    <a:sym typeface="+mn-lt"/>
                  </a:rPr>
                  <a:t>工业环境特点</a:t>
                </a:r>
                <a:endParaRPr lang="en-US" dirty="0"/>
              </a:p>
            </p:txBody>
          </p:sp>
        </p:grpSp>
        <p:sp>
          <p:nvSpPr>
            <p:cNvPr id="5" name="Title">
              <a:extLst>
                <a:ext uri="{FF2B5EF4-FFF2-40B4-BE49-F238E27FC236}">
                  <a16:creationId xmlns:a16="http://schemas.microsoft.com/office/drawing/2014/main" id="{9FF70F6F-436B-04BA-BCD7-C8DE3DAF9F89}"/>
                </a:ext>
              </a:extLst>
            </p:cNvPr>
            <p:cNvSpPr txBox="1"/>
            <p:nvPr/>
          </p:nvSpPr>
          <p:spPr>
            <a:xfrm>
              <a:off x="791268" y="1112797"/>
              <a:ext cx="7236000" cy="563562"/>
            </a:xfrm>
            <a:prstGeom prst="rect">
              <a:avLst/>
            </a:prstGeom>
            <a:noFill/>
          </p:spPr>
          <p:txBody>
            <a:bodyPr vert="horz" wrap="square" rtlCol="0" anchor="ctr" anchorCtr="0">
              <a:normAutofit fontScale="92500"/>
            </a:bodyPr>
            <a:lstStyle/>
            <a:p>
              <a:r>
                <a:rPr lang="zh-CN" altLang="en-US" sz="2400" b="1" dirty="0">
                  <a:cs typeface="+mn-ea"/>
                  <a:sym typeface="+mn-lt"/>
                </a:rPr>
                <a:t>阐述工业控制系统中入侵检测的应用与难点</a:t>
              </a:r>
              <a:endParaRPr lang="en-US" dirty="0"/>
            </a:p>
          </p:txBody>
        </p:sp>
        <p:grpSp>
          <p:nvGrpSpPr>
            <p:cNvPr id="6" name="组合 5">
              <a:extLst>
                <a:ext uri="{FF2B5EF4-FFF2-40B4-BE49-F238E27FC236}">
                  <a16:creationId xmlns:a16="http://schemas.microsoft.com/office/drawing/2014/main" id="{3D0584CB-C249-9812-57A7-6E94ADCE96AF}"/>
                </a:ext>
              </a:extLst>
            </p:cNvPr>
            <p:cNvGrpSpPr/>
            <p:nvPr/>
          </p:nvGrpSpPr>
          <p:grpSpPr>
            <a:xfrm>
              <a:off x="660399" y="3347887"/>
              <a:ext cx="3900311" cy="1267858"/>
              <a:chOff x="660399" y="3347887"/>
              <a:chExt cx="3900311" cy="1267858"/>
            </a:xfrm>
          </p:grpSpPr>
          <p:sp>
            <p:nvSpPr>
              <p:cNvPr id="20" name="Shape2">
                <a:extLst>
                  <a:ext uri="{FF2B5EF4-FFF2-40B4-BE49-F238E27FC236}">
                    <a16:creationId xmlns:a16="http://schemas.microsoft.com/office/drawing/2014/main" id="{B422946E-E6AD-12EE-3C72-B26CFA481462}"/>
                  </a:ext>
                </a:extLst>
              </p:cNvPr>
              <p:cNvSpPr/>
              <p:nvPr/>
            </p:nvSpPr>
            <p:spPr>
              <a:xfrm>
                <a:off x="660400" y="3347887"/>
                <a:ext cx="261737" cy="72000"/>
              </a:xfrm>
              <a:prstGeom prst="rect">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cs typeface="+mn-ea"/>
                  <a:sym typeface="+mn-lt"/>
                </a:endParaRPr>
              </a:p>
            </p:txBody>
          </p:sp>
          <p:sp>
            <p:nvSpPr>
              <p:cNvPr id="21" name="Text2">
                <a:extLst>
                  <a:ext uri="{FF2B5EF4-FFF2-40B4-BE49-F238E27FC236}">
                    <a16:creationId xmlns:a16="http://schemas.microsoft.com/office/drawing/2014/main" id="{F082C147-B619-D1A5-78ED-1ED224D55E1A}"/>
                  </a:ext>
                </a:extLst>
              </p:cNvPr>
              <p:cNvSpPr/>
              <p:nvPr/>
            </p:nvSpPr>
            <p:spPr bwMode="auto">
              <a:xfrm>
                <a:off x="660399" y="3807483"/>
                <a:ext cx="3900311" cy="80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cs typeface="+mn-ea"/>
                    <a:sym typeface="+mn-lt"/>
                  </a:rPr>
                  <a:t>针对工业控制系统的特殊需求，选择适合的入侵检测技术至关重要，包括基于签名、异常和混合检测的方法，每种技术都有其优缺点与适用场景。</a:t>
                </a:r>
                <a:endParaRPr lang="en-US" dirty="0"/>
              </a:p>
            </p:txBody>
          </p:sp>
          <p:sp>
            <p:nvSpPr>
              <p:cNvPr id="22" name="Bullet2">
                <a:extLst>
                  <a:ext uri="{FF2B5EF4-FFF2-40B4-BE49-F238E27FC236}">
                    <a16:creationId xmlns:a16="http://schemas.microsoft.com/office/drawing/2014/main" id="{CFA68317-74B8-54D6-3778-EBAD9CB4FD04}"/>
                  </a:ext>
                </a:extLst>
              </p:cNvPr>
              <p:cNvSpPr txBox="1"/>
              <p:nvPr/>
            </p:nvSpPr>
            <p:spPr bwMode="auto">
              <a:xfrm>
                <a:off x="660399" y="3419887"/>
                <a:ext cx="3900311"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20000"/>
                  </a:lnSpc>
                  <a:spcBef>
                    <a:spcPct val="0"/>
                  </a:spcBef>
                </a:pPr>
                <a:r>
                  <a:rPr lang="zh-CN" altLang="en-US" b="1" dirty="0">
                    <a:cs typeface="+mn-ea"/>
                    <a:sym typeface="+mn-lt"/>
                  </a:rPr>
                  <a:t>检测技术选择</a:t>
                </a:r>
                <a:endParaRPr lang="en-US" dirty="0"/>
              </a:p>
            </p:txBody>
          </p:sp>
        </p:grpSp>
        <p:grpSp>
          <p:nvGrpSpPr>
            <p:cNvPr id="7" name="组合 6">
              <a:extLst>
                <a:ext uri="{FF2B5EF4-FFF2-40B4-BE49-F238E27FC236}">
                  <a16:creationId xmlns:a16="http://schemas.microsoft.com/office/drawing/2014/main" id="{7723ADCA-BD77-5539-CD90-81AF282393BE}"/>
                </a:ext>
              </a:extLst>
            </p:cNvPr>
            <p:cNvGrpSpPr/>
            <p:nvPr/>
          </p:nvGrpSpPr>
          <p:grpSpPr>
            <a:xfrm>
              <a:off x="660399" y="4866242"/>
              <a:ext cx="3900311" cy="1267858"/>
              <a:chOff x="660399" y="4866242"/>
              <a:chExt cx="3900311" cy="1267858"/>
            </a:xfrm>
          </p:grpSpPr>
          <p:sp>
            <p:nvSpPr>
              <p:cNvPr id="17" name="Shape3">
                <a:extLst>
                  <a:ext uri="{FF2B5EF4-FFF2-40B4-BE49-F238E27FC236}">
                    <a16:creationId xmlns:a16="http://schemas.microsoft.com/office/drawing/2014/main" id="{B42B8CA3-39F1-C876-7709-26E2BF013CB6}"/>
                  </a:ext>
                </a:extLst>
              </p:cNvPr>
              <p:cNvSpPr/>
              <p:nvPr/>
            </p:nvSpPr>
            <p:spPr>
              <a:xfrm>
                <a:off x="660400" y="4866242"/>
                <a:ext cx="261737" cy="72000"/>
              </a:xfrm>
              <a:prstGeom prst="rect">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cs typeface="+mn-ea"/>
                  <a:sym typeface="+mn-lt"/>
                </a:endParaRPr>
              </a:p>
            </p:txBody>
          </p:sp>
          <p:sp>
            <p:nvSpPr>
              <p:cNvPr id="18" name="Text3">
                <a:extLst>
                  <a:ext uri="{FF2B5EF4-FFF2-40B4-BE49-F238E27FC236}">
                    <a16:creationId xmlns:a16="http://schemas.microsoft.com/office/drawing/2014/main" id="{DD950BA5-09BA-CD7D-35AE-71BD81CF3638}"/>
                  </a:ext>
                </a:extLst>
              </p:cNvPr>
              <p:cNvSpPr/>
              <p:nvPr/>
            </p:nvSpPr>
            <p:spPr bwMode="auto">
              <a:xfrm>
                <a:off x="660399" y="5325838"/>
                <a:ext cx="3900311" cy="80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cs typeface="+mn-ea"/>
                    <a:sym typeface="+mn-lt"/>
                  </a:rPr>
                  <a:t>在工业控制系统中，有效采集和分析网络流量数据是关键，需要克服数据量大、噪声多的问题，同时保护敏感信息不被泄露。</a:t>
                </a:r>
                <a:endParaRPr lang="en-US" dirty="0"/>
              </a:p>
            </p:txBody>
          </p:sp>
          <p:sp>
            <p:nvSpPr>
              <p:cNvPr id="19" name="Bullet3">
                <a:extLst>
                  <a:ext uri="{FF2B5EF4-FFF2-40B4-BE49-F238E27FC236}">
                    <a16:creationId xmlns:a16="http://schemas.microsoft.com/office/drawing/2014/main" id="{5B42C8DE-1624-85BB-6EA6-30E60EBB2123}"/>
                  </a:ext>
                </a:extLst>
              </p:cNvPr>
              <p:cNvSpPr txBox="1"/>
              <p:nvPr/>
            </p:nvSpPr>
            <p:spPr bwMode="auto">
              <a:xfrm>
                <a:off x="660399" y="4938242"/>
                <a:ext cx="3900311"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20000"/>
                  </a:lnSpc>
                  <a:spcBef>
                    <a:spcPct val="0"/>
                  </a:spcBef>
                </a:pPr>
                <a:r>
                  <a:rPr lang="zh-CN" altLang="en-US" b="1" dirty="0">
                    <a:cs typeface="+mn-ea"/>
                    <a:sym typeface="+mn-lt"/>
                  </a:rPr>
                  <a:t>数据采集与分析</a:t>
                </a:r>
                <a:endParaRPr lang="en-US" dirty="0"/>
              </a:p>
            </p:txBody>
          </p:sp>
        </p:grpSp>
        <p:grpSp>
          <p:nvGrpSpPr>
            <p:cNvPr id="8" name="组合 7">
              <a:extLst>
                <a:ext uri="{FF2B5EF4-FFF2-40B4-BE49-F238E27FC236}">
                  <a16:creationId xmlns:a16="http://schemas.microsoft.com/office/drawing/2014/main" id="{C5B914B5-FD79-F264-A78C-D32A8AA7A406}"/>
                </a:ext>
              </a:extLst>
            </p:cNvPr>
            <p:cNvGrpSpPr/>
            <p:nvPr/>
          </p:nvGrpSpPr>
          <p:grpSpPr>
            <a:xfrm>
              <a:off x="4701822" y="1829531"/>
              <a:ext cx="3900311" cy="1267858"/>
              <a:chOff x="4701822" y="1829531"/>
              <a:chExt cx="3900311" cy="1267858"/>
            </a:xfrm>
          </p:grpSpPr>
          <p:sp>
            <p:nvSpPr>
              <p:cNvPr id="14" name="Shape4">
                <a:extLst>
                  <a:ext uri="{FF2B5EF4-FFF2-40B4-BE49-F238E27FC236}">
                    <a16:creationId xmlns:a16="http://schemas.microsoft.com/office/drawing/2014/main" id="{0D22CB94-3C19-A3D1-E6CA-2A3864E09607}"/>
                  </a:ext>
                </a:extLst>
              </p:cNvPr>
              <p:cNvSpPr/>
              <p:nvPr/>
            </p:nvSpPr>
            <p:spPr>
              <a:xfrm>
                <a:off x="4701823" y="1829531"/>
                <a:ext cx="261737" cy="72000"/>
              </a:xfrm>
              <a:prstGeom prst="rect">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cs typeface="+mn-ea"/>
                  <a:sym typeface="+mn-lt"/>
                </a:endParaRPr>
              </a:p>
            </p:txBody>
          </p:sp>
          <p:sp>
            <p:nvSpPr>
              <p:cNvPr id="15" name="Text4">
                <a:extLst>
                  <a:ext uri="{FF2B5EF4-FFF2-40B4-BE49-F238E27FC236}">
                    <a16:creationId xmlns:a16="http://schemas.microsoft.com/office/drawing/2014/main" id="{1A39E128-C091-30D0-745B-A9E1C8C3B834}"/>
                  </a:ext>
                </a:extLst>
              </p:cNvPr>
              <p:cNvSpPr/>
              <p:nvPr/>
            </p:nvSpPr>
            <p:spPr bwMode="auto">
              <a:xfrm>
                <a:off x="4701822" y="2289127"/>
                <a:ext cx="3900311" cy="80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cs typeface="+mn-ea"/>
                    <a:sym typeface="+mn-lt"/>
                  </a:rPr>
                  <a:t>工业控制系统对实时性要求高，但这也增加了误报和漏报的风险，如何在保证实时性的同时提高检测准确性是一个重要挑战。</a:t>
                </a:r>
                <a:endParaRPr lang="en-US" dirty="0"/>
              </a:p>
            </p:txBody>
          </p:sp>
          <p:sp>
            <p:nvSpPr>
              <p:cNvPr id="16" name="Bullet4">
                <a:extLst>
                  <a:ext uri="{FF2B5EF4-FFF2-40B4-BE49-F238E27FC236}">
                    <a16:creationId xmlns:a16="http://schemas.microsoft.com/office/drawing/2014/main" id="{1C8A60F2-2140-4FC0-0EB2-1DA60B51727D}"/>
                  </a:ext>
                </a:extLst>
              </p:cNvPr>
              <p:cNvSpPr txBox="1"/>
              <p:nvPr/>
            </p:nvSpPr>
            <p:spPr bwMode="auto">
              <a:xfrm>
                <a:off x="4701822" y="1901531"/>
                <a:ext cx="3900311"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20000"/>
                  </a:lnSpc>
                  <a:spcBef>
                    <a:spcPct val="0"/>
                  </a:spcBef>
                </a:pPr>
                <a:r>
                  <a:rPr lang="zh-CN" altLang="en-US" b="1" dirty="0">
                    <a:cs typeface="+mn-ea"/>
                    <a:sym typeface="+mn-lt"/>
                  </a:rPr>
                  <a:t>实时性与准确性</a:t>
                </a:r>
                <a:endParaRPr lang="en-US" dirty="0"/>
              </a:p>
            </p:txBody>
          </p:sp>
        </p:grpSp>
        <p:grpSp>
          <p:nvGrpSpPr>
            <p:cNvPr id="9" name="组合 8">
              <a:extLst>
                <a:ext uri="{FF2B5EF4-FFF2-40B4-BE49-F238E27FC236}">
                  <a16:creationId xmlns:a16="http://schemas.microsoft.com/office/drawing/2014/main" id="{0DE62FEE-536F-6DE0-6A2F-AA66FA58BB6D}"/>
                </a:ext>
              </a:extLst>
            </p:cNvPr>
            <p:cNvGrpSpPr/>
            <p:nvPr/>
          </p:nvGrpSpPr>
          <p:grpSpPr>
            <a:xfrm>
              <a:off x="4701822" y="3347887"/>
              <a:ext cx="3900311" cy="1267858"/>
              <a:chOff x="4701822" y="3347887"/>
              <a:chExt cx="3900311" cy="1267858"/>
            </a:xfrm>
          </p:grpSpPr>
          <p:sp>
            <p:nvSpPr>
              <p:cNvPr id="11" name="Shape5">
                <a:extLst>
                  <a:ext uri="{FF2B5EF4-FFF2-40B4-BE49-F238E27FC236}">
                    <a16:creationId xmlns:a16="http://schemas.microsoft.com/office/drawing/2014/main" id="{BA08288F-AA1E-5DF5-C5BE-23D681EE9D9E}"/>
                  </a:ext>
                </a:extLst>
              </p:cNvPr>
              <p:cNvSpPr/>
              <p:nvPr/>
            </p:nvSpPr>
            <p:spPr>
              <a:xfrm>
                <a:off x="4701823" y="3347887"/>
                <a:ext cx="261737" cy="72000"/>
              </a:xfrm>
              <a:prstGeom prst="rect">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cs typeface="+mn-ea"/>
                  <a:sym typeface="+mn-lt"/>
                </a:endParaRPr>
              </a:p>
            </p:txBody>
          </p:sp>
          <p:sp>
            <p:nvSpPr>
              <p:cNvPr id="12" name="Text5">
                <a:extLst>
                  <a:ext uri="{FF2B5EF4-FFF2-40B4-BE49-F238E27FC236}">
                    <a16:creationId xmlns:a16="http://schemas.microsoft.com/office/drawing/2014/main" id="{0EFC30D2-5283-A205-4DCB-AA6116D772BF}"/>
                  </a:ext>
                </a:extLst>
              </p:cNvPr>
              <p:cNvSpPr/>
              <p:nvPr/>
            </p:nvSpPr>
            <p:spPr bwMode="auto">
              <a:xfrm>
                <a:off x="4701822" y="3807483"/>
                <a:ext cx="3900311" cy="80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cs typeface="+mn-ea"/>
                    <a:sym typeface="+mn-lt"/>
                  </a:rPr>
                  <a:t>结合入侵检测结果，制定有效的安全防护策略，包括隔离措施、访问控制和应急响应计划，以减少潜在威胁带来的损失。</a:t>
                </a:r>
                <a:endParaRPr lang="en-US" dirty="0"/>
              </a:p>
            </p:txBody>
          </p:sp>
          <p:sp>
            <p:nvSpPr>
              <p:cNvPr id="13" name="Bullet5">
                <a:extLst>
                  <a:ext uri="{FF2B5EF4-FFF2-40B4-BE49-F238E27FC236}">
                    <a16:creationId xmlns:a16="http://schemas.microsoft.com/office/drawing/2014/main" id="{6FB43877-BB5F-6225-7FB5-91A65BF175B0}"/>
                  </a:ext>
                </a:extLst>
              </p:cNvPr>
              <p:cNvSpPr txBox="1"/>
              <p:nvPr/>
            </p:nvSpPr>
            <p:spPr bwMode="auto">
              <a:xfrm>
                <a:off x="4701822" y="3419887"/>
                <a:ext cx="3900311"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20000"/>
                  </a:lnSpc>
                  <a:spcBef>
                    <a:spcPct val="0"/>
                  </a:spcBef>
                </a:pPr>
                <a:r>
                  <a:rPr lang="zh-CN" altLang="en-US" b="1" dirty="0">
                    <a:cs typeface="+mn-ea"/>
                    <a:sym typeface="+mn-lt"/>
                  </a:rPr>
                  <a:t>安全防护策略</a:t>
                </a:r>
                <a:endParaRPr lang="en-US" dirty="0"/>
              </a:p>
            </p:txBody>
          </p:sp>
        </p:grpSp>
        <p:sp>
          <p:nvSpPr>
            <p:cNvPr id="10" name="PictureMisc1">
              <a:extLst>
                <a:ext uri="{FF2B5EF4-FFF2-40B4-BE49-F238E27FC236}">
                  <a16:creationId xmlns:a16="http://schemas.microsoft.com/office/drawing/2014/main" id="{9FE864C9-35D5-5A4C-ACD1-03AA08CA4491}"/>
                </a:ext>
              </a:extLst>
            </p:cNvPr>
            <p:cNvSpPr/>
            <p:nvPr/>
          </p:nvSpPr>
          <p:spPr>
            <a:xfrm>
              <a:off x="8733073" y="1125538"/>
              <a:ext cx="3458927" cy="5008562"/>
            </a:xfrm>
            <a:prstGeom prst="rect">
              <a:avLst/>
            </a:prstGeom>
            <a:blipFill>
              <a:blip r:embed="rId3"/>
              <a:stretch>
                <a:fillRect l="-79185" r="-79185"/>
              </a:stretch>
            </a:blip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solidFill>
                  <a:schemeClr val="tx1"/>
                </a:solidFill>
                <a:cs typeface="+mn-ea"/>
                <a:sym typeface="+mn-lt"/>
              </a:endParaRPr>
            </a:p>
          </p:txBody>
        </p:sp>
      </p:grpSp>
    </p:spTree>
    <p:extLst>
      <p:ext uri="{BB962C8B-B14F-4D97-AF65-F5344CB8AC3E}">
        <p14:creationId xmlns:p14="http://schemas.microsoft.com/office/powerpoint/2010/main" val="837116993"/>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sp>
        <p:nvSpPr>
          <p:cNvPr id="2" name="标题 1"/>
          <p:cNvSpPr txBox="1">
            <a:spLocks/>
          </p:cNvSpPr>
          <p:nvPr/>
        </p:nvSpPr>
        <p:spPr>
          <a:xfrm>
            <a:off x="228600" y="151166"/>
            <a:ext cx="10858500" cy="900112"/>
          </a:xfrm>
          <a:prstGeom prst="rect">
            <a:avLst/>
          </a:prstGeom>
        </p:spPr>
        <p:txBody>
          <a:bodyPr/>
          <a:lst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a:lstStyle>
          <a:p>
            <a:r>
              <a:rPr lang="zh-CN" altLang="en-US" dirty="0" smtClean="0"/>
              <a:t>移动设备的入侵检测</a:t>
            </a:r>
            <a:endParaRPr lang="zh-CN" altLang="en-US" dirty="0"/>
          </a:p>
        </p:txBody>
      </p:sp>
      <p:grpSp>
        <p:nvGrpSpPr>
          <p:cNvPr id="3" name="5e421dd8-1135-460d-880f-764aeeb2b8e8.source.4.zh-Hans.pptx">
            <a:extLst>
              <a:ext uri="{FF2B5EF4-FFF2-40B4-BE49-F238E27FC236}">
                <a16:creationId xmlns:a16="http://schemas.microsoft.com/office/drawing/2014/main" id="{82621F78-8661-D083-0EAF-0A3E2608C98E}"/>
              </a:ext>
            </a:extLst>
          </p:cNvPr>
          <p:cNvGrpSpPr/>
          <p:nvPr/>
        </p:nvGrpSpPr>
        <p:grpSpPr>
          <a:xfrm>
            <a:off x="1" y="719667"/>
            <a:ext cx="9144000" cy="5418665"/>
            <a:chOff x="1" y="1130300"/>
            <a:chExt cx="11518899" cy="5003800"/>
          </a:xfrm>
        </p:grpSpPr>
        <p:grpSp>
          <p:nvGrpSpPr>
            <p:cNvPr id="4" name="组合 3">
              <a:extLst>
                <a:ext uri="{FF2B5EF4-FFF2-40B4-BE49-F238E27FC236}">
                  <a16:creationId xmlns:a16="http://schemas.microsoft.com/office/drawing/2014/main" id="{D85BD155-0BC7-F4AE-C814-B51C473AE65F}"/>
                </a:ext>
              </a:extLst>
            </p:cNvPr>
            <p:cNvGrpSpPr/>
            <p:nvPr/>
          </p:nvGrpSpPr>
          <p:grpSpPr>
            <a:xfrm>
              <a:off x="3860800" y="1130300"/>
              <a:ext cx="7658100" cy="5003800"/>
              <a:chOff x="3860800" y="1130300"/>
              <a:chExt cx="7658100" cy="5003800"/>
            </a:xfrm>
          </p:grpSpPr>
          <p:sp>
            <p:nvSpPr>
              <p:cNvPr id="7" name="Title">
                <a:extLst>
                  <a:ext uri="{FF2B5EF4-FFF2-40B4-BE49-F238E27FC236}">
                    <a16:creationId xmlns:a16="http://schemas.microsoft.com/office/drawing/2014/main" id="{4A9F0D19-3F6F-24D1-4F28-23CC168FB3AF}"/>
                  </a:ext>
                </a:extLst>
              </p:cNvPr>
              <p:cNvSpPr txBox="1"/>
              <p:nvPr/>
            </p:nvSpPr>
            <p:spPr>
              <a:xfrm>
                <a:off x="3860800" y="1130300"/>
                <a:ext cx="7658100" cy="622300"/>
              </a:xfrm>
              <a:prstGeom prst="rect">
                <a:avLst/>
              </a:prstGeom>
              <a:noFill/>
            </p:spPr>
            <p:txBody>
              <a:bodyPr vert="horz" wrap="square" rtlCol="0" anchor="ctr">
                <a:normAutofit/>
              </a:bodyPr>
              <a:lstStyle/>
              <a:p>
                <a:r>
                  <a:rPr lang="zh-CN" altLang="en-US" sz="2400" b="1" dirty="0">
                    <a:cs typeface="+mn-ea"/>
                    <a:sym typeface="+mn-lt"/>
                  </a:rPr>
                  <a:t>探索移动设备上入侵检测技术的发展趋势</a:t>
                </a:r>
                <a:endParaRPr lang="en-US" dirty="0"/>
              </a:p>
            </p:txBody>
          </p:sp>
          <p:grpSp>
            <p:nvGrpSpPr>
              <p:cNvPr id="8" name="组合 7">
                <a:extLst>
                  <a:ext uri="{FF2B5EF4-FFF2-40B4-BE49-F238E27FC236}">
                    <a16:creationId xmlns:a16="http://schemas.microsoft.com/office/drawing/2014/main" id="{7486091E-AC46-BDDB-9663-6E093E4131C1}"/>
                  </a:ext>
                </a:extLst>
              </p:cNvPr>
              <p:cNvGrpSpPr/>
              <p:nvPr/>
            </p:nvGrpSpPr>
            <p:grpSpPr>
              <a:xfrm>
                <a:off x="3860800" y="1822098"/>
                <a:ext cx="3691466" cy="2057353"/>
                <a:chOff x="5613400" y="2962276"/>
                <a:chExt cx="3691466" cy="2057353"/>
              </a:xfrm>
            </p:grpSpPr>
            <p:sp>
              <p:nvSpPr>
                <p:cNvPr id="21" name="Bullet1">
                  <a:extLst>
                    <a:ext uri="{FF2B5EF4-FFF2-40B4-BE49-F238E27FC236}">
                      <a16:creationId xmlns:a16="http://schemas.microsoft.com/office/drawing/2014/main" id="{3A6ED4A4-F9A1-B42E-65F9-397621E1E546}"/>
                    </a:ext>
                  </a:extLst>
                </p:cNvPr>
                <p:cNvSpPr txBox="1"/>
                <p:nvPr/>
              </p:nvSpPr>
              <p:spPr>
                <a:xfrm>
                  <a:off x="6098380" y="2962276"/>
                  <a:ext cx="3206486" cy="493874"/>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移动威胁分析</a:t>
                  </a:r>
                  <a:endParaRPr lang="en-US" dirty="0"/>
                </a:p>
              </p:txBody>
            </p:sp>
            <p:sp>
              <p:nvSpPr>
                <p:cNvPr id="22" name="Text1">
                  <a:extLst>
                    <a:ext uri="{FF2B5EF4-FFF2-40B4-BE49-F238E27FC236}">
                      <a16:creationId xmlns:a16="http://schemas.microsoft.com/office/drawing/2014/main" id="{1BECE3F0-215F-9A26-F1D5-C82F91A57D10}"/>
                    </a:ext>
                  </a:extLst>
                </p:cNvPr>
                <p:cNvSpPr/>
                <p:nvPr/>
              </p:nvSpPr>
              <p:spPr>
                <a:xfrm flipH="1">
                  <a:off x="6098378" y="3456148"/>
                  <a:ext cx="3206486" cy="1563481"/>
                </a:xfrm>
                <a:prstGeom prst="rect">
                  <a:avLst/>
                </a:prstGeom>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阐述移动设备面临的各类威胁，包括恶意软件、网络攻击等，并分析这些威胁对入侵检测技术的需求。</a:t>
                  </a:r>
                  <a:endParaRPr lang="en-US" dirty="0"/>
                </a:p>
              </p:txBody>
            </p:sp>
            <p:sp>
              <p:nvSpPr>
                <p:cNvPr id="23" name="Number1">
                  <a:extLst>
                    <a:ext uri="{FF2B5EF4-FFF2-40B4-BE49-F238E27FC236}">
                      <a16:creationId xmlns:a16="http://schemas.microsoft.com/office/drawing/2014/main" id="{F67EB7E3-BE11-68CA-0473-704CD98E0AAB}"/>
                    </a:ext>
                  </a:extLst>
                </p:cNvPr>
                <p:cNvSpPr/>
                <p:nvPr/>
              </p:nvSpPr>
              <p:spPr>
                <a:xfrm>
                  <a:off x="5613400" y="2971800"/>
                  <a:ext cx="482600" cy="482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r>
                    <a:rPr lang="en-US" altLang="zh-CN" dirty="0">
                      <a:solidFill>
                        <a:srgbClr val="FFFFFF"/>
                      </a:solidFill>
                    </a:rPr>
                    <a:t>1</a:t>
                  </a:r>
                  <a:endParaRPr lang="zh-CN" altLang="en-US" dirty="0">
                    <a:solidFill>
                      <a:srgbClr val="FFFFFF"/>
                    </a:solidFill>
                  </a:endParaRPr>
                </a:p>
              </p:txBody>
            </p:sp>
          </p:grpSp>
          <p:grpSp>
            <p:nvGrpSpPr>
              <p:cNvPr id="9" name="组合 8">
                <a:extLst>
                  <a:ext uri="{FF2B5EF4-FFF2-40B4-BE49-F238E27FC236}">
                    <a16:creationId xmlns:a16="http://schemas.microsoft.com/office/drawing/2014/main" id="{45F66ADB-A4A2-AC86-BDC0-A75212DC2F57}"/>
                  </a:ext>
                </a:extLst>
              </p:cNvPr>
              <p:cNvGrpSpPr/>
              <p:nvPr/>
            </p:nvGrpSpPr>
            <p:grpSpPr>
              <a:xfrm>
                <a:off x="3860800" y="4076747"/>
                <a:ext cx="3691466" cy="2057353"/>
                <a:chOff x="5613400" y="2962276"/>
                <a:chExt cx="3691466" cy="2057353"/>
              </a:xfrm>
            </p:grpSpPr>
            <p:sp>
              <p:nvSpPr>
                <p:cNvPr id="18" name="Bullet2">
                  <a:extLst>
                    <a:ext uri="{FF2B5EF4-FFF2-40B4-BE49-F238E27FC236}">
                      <a16:creationId xmlns:a16="http://schemas.microsoft.com/office/drawing/2014/main" id="{3EA4F05A-3990-8181-3FA6-16B3BCF92E1D}"/>
                    </a:ext>
                  </a:extLst>
                </p:cNvPr>
                <p:cNvSpPr txBox="1"/>
                <p:nvPr/>
              </p:nvSpPr>
              <p:spPr>
                <a:xfrm>
                  <a:off x="6098380" y="2962276"/>
                  <a:ext cx="3206486" cy="493874"/>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检测技术现状</a:t>
                  </a:r>
                  <a:endParaRPr lang="en-US" dirty="0"/>
                </a:p>
              </p:txBody>
            </p:sp>
            <p:sp>
              <p:nvSpPr>
                <p:cNvPr id="19" name="Text2">
                  <a:extLst>
                    <a:ext uri="{FF2B5EF4-FFF2-40B4-BE49-F238E27FC236}">
                      <a16:creationId xmlns:a16="http://schemas.microsoft.com/office/drawing/2014/main" id="{D1C403F6-45D0-8EDC-B3CA-833FB984667E}"/>
                    </a:ext>
                  </a:extLst>
                </p:cNvPr>
                <p:cNvSpPr/>
                <p:nvPr/>
              </p:nvSpPr>
              <p:spPr>
                <a:xfrm flipH="1">
                  <a:off x="6098378" y="3456148"/>
                  <a:ext cx="3206486" cy="1563481"/>
                </a:xfrm>
                <a:prstGeom prst="rect">
                  <a:avLst/>
                </a:prstGeom>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总结当前主流的移动设备入侵检测技术，如基于行为分析和机器学习的方法，以及它们在实际应用中的效果。</a:t>
                  </a:r>
                  <a:endParaRPr lang="en-US" dirty="0"/>
                </a:p>
              </p:txBody>
            </p:sp>
            <p:sp>
              <p:nvSpPr>
                <p:cNvPr id="20" name="Number2">
                  <a:extLst>
                    <a:ext uri="{FF2B5EF4-FFF2-40B4-BE49-F238E27FC236}">
                      <a16:creationId xmlns:a16="http://schemas.microsoft.com/office/drawing/2014/main" id="{0FFD5F2F-0AC5-F9FC-3A91-1041F82BCBBF}"/>
                    </a:ext>
                  </a:extLst>
                </p:cNvPr>
                <p:cNvSpPr/>
                <p:nvPr/>
              </p:nvSpPr>
              <p:spPr>
                <a:xfrm>
                  <a:off x="5613400" y="2971800"/>
                  <a:ext cx="482600" cy="482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r>
                    <a:rPr lang="en-US" altLang="zh-CN" dirty="0">
                      <a:solidFill>
                        <a:srgbClr val="FFFFFF"/>
                      </a:solidFill>
                    </a:rPr>
                    <a:t>2</a:t>
                  </a:r>
                  <a:endParaRPr lang="zh-CN" altLang="en-US" dirty="0">
                    <a:solidFill>
                      <a:srgbClr val="FFFFFF"/>
                    </a:solidFill>
                  </a:endParaRPr>
                </a:p>
              </p:txBody>
            </p:sp>
          </p:grpSp>
          <p:grpSp>
            <p:nvGrpSpPr>
              <p:cNvPr id="10" name="组合 9">
                <a:extLst>
                  <a:ext uri="{FF2B5EF4-FFF2-40B4-BE49-F238E27FC236}">
                    <a16:creationId xmlns:a16="http://schemas.microsoft.com/office/drawing/2014/main" id="{4D75C867-FFD3-AAFA-FA92-E54A1832CFB7}"/>
                  </a:ext>
                </a:extLst>
              </p:cNvPr>
              <p:cNvGrpSpPr/>
              <p:nvPr/>
            </p:nvGrpSpPr>
            <p:grpSpPr>
              <a:xfrm>
                <a:off x="7827434" y="1822098"/>
                <a:ext cx="3691466" cy="2057353"/>
                <a:chOff x="5613400" y="2962276"/>
                <a:chExt cx="3691466" cy="2057353"/>
              </a:xfrm>
            </p:grpSpPr>
            <p:sp>
              <p:nvSpPr>
                <p:cNvPr id="15" name="Bullet3">
                  <a:extLst>
                    <a:ext uri="{FF2B5EF4-FFF2-40B4-BE49-F238E27FC236}">
                      <a16:creationId xmlns:a16="http://schemas.microsoft.com/office/drawing/2014/main" id="{A2091ED6-87B2-76B4-8736-3855442B69EA}"/>
                    </a:ext>
                  </a:extLst>
                </p:cNvPr>
                <p:cNvSpPr txBox="1"/>
                <p:nvPr/>
              </p:nvSpPr>
              <p:spPr>
                <a:xfrm>
                  <a:off x="6098380" y="2962276"/>
                  <a:ext cx="3206486" cy="493874"/>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趋势与创新</a:t>
                  </a:r>
                  <a:endParaRPr lang="en-US" dirty="0"/>
                </a:p>
              </p:txBody>
            </p:sp>
            <p:sp>
              <p:nvSpPr>
                <p:cNvPr id="16" name="Text3">
                  <a:extLst>
                    <a:ext uri="{FF2B5EF4-FFF2-40B4-BE49-F238E27FC236}">
                      <a16:creationId xmlns:a16="http://schemas.microsoft.com/office/drawing/2014/main" id="{55761AA7-A5A0-CC31-D3BC-83712F4ACAF5}"/>
                    </a:ext>
                  </a:extLst>
                </p:cNvPr>
                <p:cNvSpPr/>
                <p:nvPr/>
              </p:nvSpPr>
              <p:spPr>
                <a:xfrm flipH="1">
                  <a:off x="6098378" y="3456148"/>
                  <a:ext cx="3206486" cy="1563481"/>
                </a:xfrm>
                <a:prstGeom prst="rect">
                  <a:avLst/>
                </a:prstGeom>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探讨未来移动设备入侵检测技术的发展趋势，例如云辅助检测和边缘计算结合的方式，以提升检测效率。</a:t>
                  </a:r>
                  <a:endParaRPr lang="en-US" dirty="0"/>
                </a:p>
              </p:txBody>
            </p:sp>
            <p:sp>
              <p:nvSpPr>
                <p:cNvPr id="17" name="Number3">
                  <a:extLst>
                    <a:ext uri="{FF2B5EF4-FFF2-40B4-BE49-F238E27FC236}">
                      <a16:creationId xmlns:a16="http://schemas.microsoft.com/office/drawing/2014/main" id="{01C542EE-BA5D-A532-240B-0C4A23E37AE9}"/>
                    </a:ext>
                  </a:extLst>
                </p:cNvPr>
                <p:cNvSpPr/>
                <p:nvPr/>
              </p:nvSpPr>
              <p:spPr>
                <a:xfrm>
                  <a:off x="5613400" y="2971800"/>
                  <a:ext cx="482600" cy="482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r>
                    <a:rPr lang="en-US" altLang="zh-CN" dirty="0">
                      <a:solidFill>
                        <a:srgbClr val="FFFFFF"/>
                      </a:solidFill>
                    </a:rPr>
                    <a:t>3</a:t>
                  </a:r>
                  <a:endParaRPr lang="zh-CN" altLang="en-US" dirty="0">
                    <a:solidFill>
                      <a:srgbClr val="FFFFFF"/>
                    </a:solidFill>
                  </a:endParaRPr>
                </a:p>
              </p:txBody>
            </p:sp>
          </p:grpSp>
          <p:grpSp>
            <p:nvGrpSpPr>
              <p:cNvPr id="11" name="组合 10">
                <a:extLst>
                  <a:ext uri="{FF2B5EF4-FFF2-40B4-BE49-F238E27FC236}">
                    <a16:creationId xmlns:a16="http://schemas.microsoft.com/office/drawing/2014/main" id="{3FC703F3-8419-57BC-0A4B-607FC9EDB16A}"/>
                  </a:ext>
                </a:extLst>
              </p:cNvPr>
              <p:cNvGrpSpPr/>
              <p:nvPr/>
            </p:nvGrpSpPr>
            <p:grpSpPr>
              <a:xfrm>
                <a:off x="7827434" y="4076747"/>
                <a:ext cx="3691466" cy="2057353"/>
                <a:chOff x="5613400" y="2962276"/>
                <a:chExt cx="3691466" cy="2057353"/>
              </a:xfrm>
            </p:grpSpPr>
            <p:sp>
              <p:nvSpPr>
                <p:cNvPr id="12" name="Bullet4">
                  <a:extLst>
                    <a:ext uri="{FF2B5EF4-FFF2-40B4-BE49-F238E27FC236}">
                      <a16:creationId xmlns:a16="http://schemas.microsoft.com/office/drawing/2014/main" id="{F7933A3E-2597-39D9-C6AA-1F47E272FB6C}"/>
                    </a:ext>
                  </a:extLst>
                </p:cNvPr>
                <p:cNvSpPr txBox="1"/>
                <p:nvPr/>
              </p:nvSpPr>
              <p:spPr>
                <a:xfrm>
                  <a:off x="6098380" y="2962276"/>
                  <a:ext cx="3206486" cy="493874"/>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实施挑战与对策</a:t>
                  </a:r>
                  <a:endParaRPr lang="en-US" dirty="0"/>
                </a:p>
              </p:txBody>
            </p:sp>
            <p:sp>
              <p:nvSpPr>
                <p:cNvPr id="13" name="Text4">
                  <a:extLst>
                    <a:ext uri="{FF2B5EF4-FFF2-40B4-BE49-F238E27FC236}">
                      <a16:creationId xmlns:a16="http://schemas.microsoft.com/office/drawing/2014/main" id="{B809DB05-33CD-CB52-DD71-CC39940752AE}"/>
                    </a:ext>
                  </a:extLst>
                </p:cNvPr>
                <p:cNvSpPr/>
                <p:nvPr/>
              </p:nvSpPr>
              <p:spPr>
                <a:xfrm flipH="1">
                  <a:off x="6098378" y="3456148"/>
                  <a:ext cx="3206486" cy="1563481"/>
                </a:xfrm>
                <a:prstGeom prst="rect">
                  <a:avLst/>
                </a:prstGeom>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分析在移动设备中部署入侵检测系统时可能遇到的挑战，如性能消耗和隐私问题，并提出相应的解决策略。</a:t>
                  </a:r>
                  <a:endParaRPr lang="en-US" dirty="0"/>
                </a:p>
              </p:txBody>
            </p:sp>
            <p:sp>
              <p:nvSpPr>
                <p:cNvPr id="14" name="Number4">
                  <a:extLst>
                    <a:ext uri="{FF2B5EF4-FFF2-40B4-BE49-F238E27FC236}">
                      <a16:creationId xmlns:a16="http://schemas.microsoft.com/office/drawing/2014/main" id="{7409E3E1-65DC-1ED4-371D-B29060A6936B}"/>
                    </a:ext>
                  </a:extLst>
                </p:cNvPr>
                <p:cNvSpPr/>
                <p:nvPr/>
              </p:nvSpPr>
              <p:spPr>
                <a:xfrm>
                  <a:off x="5613400" y="2971800"/>
                  <a:ext cx="482600" cy="482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r>
                    <a:rPr lang="en-US" altLang="zh-CN" dirty="0">
                      <a:solidFill>
                        <a:srgbClr val="FFFFFF"/>
                      </a:solidFill>
                    </a:rPr>
                    <a:t>4</a:t>
                  </a:r>
                  <a:endParaRPr lang="zh-CN" altLang="en-US" dirty="0">
                    <a:solidFill>
                      <a:srgbClr val="FFFFFF"/>
                    </a:solidFill>
                  </a:endParaRPr>
                </a:p>
              </p:txBody>
            </p:sp>
          </p:grpSp>
        </p:grpSp>
        <p:sp>
          <p:nvSpPr>
            <p:cNvPr id="5" name="PictureMisc1">
              <a:extLst>
                <a:ext uri="{FF2B5EF4-FFF2-40B4-BE49-F238E27FC236}">
                  <a16:creationId xmlns:a16="http://schemas.microsoft.com/office/drawing/2014/main" id="{443E0385-C361-0120-5C1B-61FA97B84CD7}"/>
                </a:ext>
              </a:extLst>
            </p:cNvPr>
            <p:cNvSpPr/>
            <p:nvPr/>
          </p:nvSpPr>
          <p:spPr>
            <a:xfrm>
              <a:off x="1" y="1130300"/>
              <a:ext cx="1298336" cy="5003800"/>
            </a:xfrm>
            <a:prstGeom prst="rect">
              <a:avLst/>
            </a:prstGeom>
            <a:blipFill>
              <a:blip r:embed="rId3"/>
              <a:stretch>
                <a:fillRect l="-293838" r="-293838"/>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b="1" dirty="0">
                <a:solidFill>
                  <a:schemeClr val="tx1"/>
                </a:solidFill>
                <a:cs typeface="+mn-ea"/>
                <a:sym typeface="+mn-lt"/>
              </a:endParaRPr>
            </a:p>
          </p:txBody>
        </p:sp>
        <p:sp>
          <p:nvSpPr>
            <p:cNvPr id="6" name="PictureMisc2">
              <a:extLst>
                <a:ext uri="{FF2B5EF4-FFF2-40B4-BE49-F238E27FC236}">
                  <a16:creationId xmlns:a16="http://schemas.microsoft.com/office/drawing/2014/main" id="{810D34C1-DD35-170A-614B-C8EBBCCC7DBF}"/>
                </a:ext>
              </a:extLst>
            </p:cNvPr>
            <p:cNvSpPr/>
            <p:nvPr/>
          </p:nvSpPr>
          <p:spPr>
            <a:xfrm>
              <a:off x="1412547" y="1130300"/>
              <a:ext cx="2294442" cy="5003800"/>
            </a:xfrm>
            <a:prstGeom prst="rect">
              <a:avLst/>
            </a:prstGeom>
            <a:blipFill>
              <a:blip r:embed="rId4"/>
              <a:stretch>
                <a:fillRect l="-113562" r="-113562"/>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b="1" dirty="0">
                <a:solidFill>
                  <a:schemeClr val="tx1"/>
                </a:solidFill>
                <a:cs typeface="+mn-ea"/>
                <a:sym typeface="+mn-lt"/>
              </a:endParaRPr>
            </a:p>
          </p:txBody>
        </p:sp>
      </p:grpSp>
    </p:spTree>
    <p:extLst>
      <p:ext uri="{BB962C8B-B14F-4D97-AF65-F5344CB8AC3E}">
        <p14:creationId xmlns:p14="http://schemas.microsoft.com/office/powerpoint/2010/main" val="2255136231"/>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sp>
        <p:nvSpPr>
          <p:cNvPr id="2" name="标题 1"/>
          <p:cNvSpPr txBox="1">
            <a:spLocks/>
          </p:cNvSpPr>
          <p:nvPr/>
        </p:nvSpPr>
        <p:spPr>
          <a:xfrm>
            <a:off x="177800" y="154176"/>
            <a:ext cx="10858500" cy="900112"/>
          </a:xfrm>
          <a:prstGeom prst="rect">
            <a:avLst/>
          </a:prstGeom>
        </p:spPr>
        <p:txBody>
          <a:bodyPr/>
          <a:lst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a:lstStyle>
          <a:p>
            <a:r>
              <a:rPr lang="zh-CN" altLang="en-US" dirty="0" smtClean="0"/>
              <a:t>物联网安全中的入侵检测</a:t>
            </a:r>
            <a:endParaRPr lang="zh-CN" altLang="en-US" dirty="0"/>
          </a:p>
        </p:txBody>
      </p:sp>
      <p:grpSp>
        <p:nvGrpSpPr>
          <p:cNvPr id="3" name="1d851af9-3dc6-4e4d-8ca8-4fe1d98c9be2.source.6.zh-Hans.pptx">
            <a:extLst>
              <a:ext uri="{FF2B5EF4-FFF2-40B4-BE49-F238E27FC236}">
                <a16:creationId xmlns:a16="http://schemas.microsoft.com/office/drawing/2014/main" id="{69E525DA-3D55-4684-F767-394A837673F8}"/>
              </a:ext>
            </a:extLst>
          </p:cNvPr>
          <p:cNvGrpSpPr/>
          <p:nvPr/>
        </p:nvGrpSpPr>
        <p:grpSpPr>
          <a:xfrm>
            <a:off x="177800" y="931333"/>
            <a:ext cx="8822267" cy="4957233"/>
            <a:chOff x="660398" y="1143000"/>
            <a:chExt cx="10858500" cy="4991100"/>
          </a:xfrm>
        </p:grpSpPr>
        <p:sp>
          <p:nvSpPr>
            <p:cNvPr id="4" name="Title">
              <a:extLst>
                <a:ext uri="{FF2B5EF4-FFF2-40B4-BE49-F238E27FC236}">
                  <a16:creationId xmlns:a16="http://schemas.microsoft.com/office/drawing/2014/main" id="{B36ED4B9-7244-C1AE-77F0-649DEC526DA4}"/>
                </a:ext>
              </a:extLst>
            </p:cNvPr>
            <p:cNvSpPr txBox="1"/>
            <p:nvPr/>
          </p:nvSpPr>
          <p:spPr>
            <a:xfrm>
              <a:off x="671768" y="1143000"/>
              <a:ext cx="10847130" cy="571500"/>
            </a:xfrm>
            <a:prstGeom prst="rect">
              <a:avLst/>
            </a:prstGeom>
            <a:noFill/>
          </p:spPr>
          <p:txBody>
            <a:bodyPr wrap="square" lIns="90000" tIns="46800" rIns="90000" bIns="46800" rtlCol="0" anchor="ctr" anchorCtr="0">
              <a:normAutofit/>
            </a:bodyPr>
            <a:lstStyle>
              <a:defPPr>
                <a:defRPr lang="zh-CN"/>
              </a:defPPr>
              <a:lvl1pPr>
                <a:defRPr sz="2400" b="1">
                  <a:cs typeface="+mn-ea"/>
                </a:defRPr>
              </a:lvl1pPr>
            </a:lstStyle>
            <a:p>
              <a:r>
                <a:rPr lang="zh-CN" altLang="en-US" dirty="0">
                  <a:sym typeface="+mn-lt"/>
                </a:rPr>
                <a:t>讨论物联网环境下入侵检测的创新方向</a:t>
              </a:r>
              <a:endParaRPr lang="en-US" dirty="0"/>
            </a:p>
          </p:txBody>
        </p:sp>
        <p:grpSp>
          <p:nvGrpSpPr>
            <p:cNvPr id="5" name="组合 1">
              <a:extLst>
                <a:ext uri="{FF2B5EF4-FFF2-40B4-BE49-F238E27FC236}">
                  <a16:creationId xmlns:a16="http://schemas.microsoft.com/office/drawing/2014/main" id="{55EAC717-5DF5-E5B6-C0C4-C007BD469FA7}"/>
                </a:ext>
              </a:extLst>
            </p:cNvPr>
            <p:cNvGrpSpPr/>
            <p:nvPr/>
          </p:nvGrpSpPr>
          <p:grpSpPr>
            <a:xfrm>
              <a:off x="660398" y="1866900"/>
              <a:ext cx="10847129" cy="4267200"/>
              <a:chOff x="660399" y="1866900"/>
              <a:chExt cx="6451064" cy="4267200"/>
            </a:xfrm>
          </p:grpSpPr>
          <p:grpSp>
            <p:nvGrpSpPr>
              <p:cNvPr id="6" name="组合 5">
                <a:extLst>
                  <a:ext uri="{FF2B5EF4-FFF2-40B4-BE49-F238E27FC236}">
                    <a16:creationId xmlns:a16="http://schemas.microsoft.com/office/drawing/2014/main" id="{FE07616C-C02F-B7AF-3E08-B9E54C301FD1}"/>
                  </a:ext>
                </a:extLst>
              </p:cNvPr>
              <p:cNvGrpSpPr/>
              <p:nvPr/>
            </p:nvGrpSpPr>
            <p:grpSpPr>
              <a:xfrm>
                <a:off x="660399" y="1866900"/>
                <a:ext cx="2042795" cy="2057400"/>
                <a:chOff x="660399" y="1866900"/>
                <a:chExt cx="2042795" cy="2057400"/>
              </a:xfrm>
            </p:grpSpPr>
            <p:sp>
              <p:nvSpPr>
                <p:cNvPr id="27" name="ComponentBackground1">
                  <a:extLst>
                    <a:ext uri="{FF2B5EF4-FFF2-40B4-BE49-F238E27FC236}">
                      <a16:creationId xmlns:a16="http://schemas.microsoft.com/office/drawing/2014/main" id="{A6D32809-4BA1-841E-F311-7CF381D8260D}"/>
                    </a:ext>
                  </a:extLst>
                </p:cNvPr>
                <p:cNvSpPr/>
                <p:nvPr/>
              </p:nvSpPr>
              <p:spPr>
                <a:xfrm>
                  <a:off x="660399" y="1866900"/>
                  <a:ext cx="2042795" cy="2057400"/>
                </a:xfrm>
                <a:prstGeom prst="roundRect">
                  <a:avLst>
                    <a:gd name="adj" fmla="val 8000"/>
                  </a:avLst>
                </a:prstGeom>
                <a:solidFill>
                  <a:schemeClr val="tx1">
                    <a:alpha val="5000"/>
                  </a:schemeClr>
                </a:solidFill>
                <a:ln w="6350">
                  <a:noFill/>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chorCtr="0">
                  <a:normAutofit/>
                </a:bodyPr>
                <a:lstStyle/>
                <a:p>
                  <a:pPr algn="ctr">
                    <a:lnSpc>
                      <a:spcPct val="120000"/>
                    </a:lnSpc>
                  </a:pPr>
                  <a:endParaRPr lang="zh-CN" altLang="en-US" sz="2400" b="1">
                    <a:solidFill>
                      <a:schemeClr val="tx1"/>
                    </a:solidFill>
                    <a:sym typeface="+mn-lt"/>
                  </a:endParaRPr>
                </a:p>
              </p:txBody>
            </p:sp>
            <p:sp>
              <p:nvSpPr>
                <p:cNvPr id="28" name="Text1">
                  <a:extLst>
                    <a:ext uri="{FF2B5EF4-FFF2-40B4-BE49-F238E27FC236}">
                      <a16:creationId xmlns:a16="http://schemas.microsoft.com/office/drawing/2014/main" id="{30BE099D-44F7-D417-76CE-8CA24A55265A}"/>
                    </a:ext>
                  </a:extLst>
                </p:cNvPr>
                <p:cNvSpPr txBox="1"/>
                <p:nvPr/>
              </p:nvSpPr>
              <p:spPr>
                <a:xfrm>
                  <a:off x="713328" y="2654474"/>
                  <a:ext cx="1957217" cy="1196808"/>
                </a:xfrm>
                <a:prstGeom prst="rect">
                  <a:avLst/>
                </a:prstGeom>
                <a:noFill/>
                <a:ln>
                  <a:noFill/>
                </a:ln>
              </p:spPr>
              <p:txBody>
                <a:bodyPr wrap="square" lIns="91440" tIns="45720" rIns="91440" bIns="45720" anchor="t" anchorCtr="0">
                  <a:normAutofit/>
                </a:bodyPr>
                <a:lstStyle/>
                <a:p>
                  <a:pPr>
                    <a:lnSpc>
                      <a:spcPct val="120000"/>
                    </a:lnSpc>
                    <a:spcBef>
                      <a:spcPct val="0"/>
                    </a:spcBef>
                  </a:pPr>
                  <a:r>
                    <a:rPr lang="zh-CN" altLang="en-US" sz="1200" dirty="0" err="1">
                      <a:cs typeface="+mn-ea"/>
                      <a:sym typeface="+mn-lt"/>
                    </a:rPr>
                    <a:t>阐述物联网环境中面临的各种安全威胁，包括设备漏洞、网络攻击等，为入侵检测提供背景分析。</a:t>
                  </a:r>
                  <a:endParaRPr lang="en-US" dirty="0"/>
                </a:p>
              </p:txBody>
            </p:sp>
            <p:sp>
              <p:nvSpPr>
                <p:cNvPr id="29" name="Bullet1">
                  <a:extLst>
                    <a:ext uri="{FF2B5EF4-FFF2-40B4-BE49-F238E27FC236}">
                      <a16:creationId xmlns:a16="http://schemas.microsoft.com/office/drawing/2014/main" id="{FB8B89F0-F56D-A77B-BA85-4841ABF62CD1}"/>
                    </a:ext>
                  </a:extLst>
                </p:cNvPr>
                <p:cNvSpPr/>
                <p:nvPr/>
              </p:nvSpPr>
              <p:spPr>
                <a:xfrm>
                  <a:off x="713328" y="1968500"/>
                  <a:ext cx="1957217" cy="685974"/>
                </a:xfrm>
                <a:prstGeom prst="rect">
                  <a:avLst/>
                </a:prstGeom>
              </p:spPr>
              <p:txBody>
                <a:bodyPr wrap="square" lIns="91440" tIns="45720" rIns="91440" bIns="45720" anchor="ctr" anchorCtr="0">
                  <a:normAutofit/>
                </a:bodyPr>
                <a:lstStyle/>
                <a:p>
                  <a:pPr lvl="0">
                    <a:lnSpc>
                      <a:spcPct val="120000"/>
                    </a:lnSpc>
                  </a:pPr>
                  <a:r>
                    <a:rPr lang="zh-CN" altLang="en-US" b="1" dirty="0">
                      <a:cs typeface="+mn-ea"/>
                      <a:sym typeface="+mn-lt"/>
                    </a:rPr>
                    <a:t>物联网安全挑战</a:t>
                  </a:r>
                  <a:endParaRPr lang="en-US" dirty="0"/>
                </a:p>
              </p:txBody>
            </p:sp>
          </p:grpSp>
          <p:grpSp>
            <p:nvGrpSpPr>
              <p:cNvPr id="7" name="组合 6">
                <a:extLst>
                  <a:ext uri="{FF2B5EF4-FFF2-40B4-BE49-F238E27FC236}">
                    <a16:creationId xmlns:a16="http://schemas.microsoft.com/office/drawing/2014/main" id="{9B81DD2A-10A3-B1EF-A4BD-263AC91722E5}"/>
                  </a:ext>
                </a:extLst>
              </p:cNvPr>
              <p:cNvGrpSpPr/>
              <p:nvPr/>
            </p:nvGrpSpPr>
            <p:grpSpPr>
              <a:xfrm>
                <a:off x="2864949" y="1866900"/>
                <a:ext cx="2042795" cy="2057400"/>
                <a:chOff x="2486659" y="1866900"/>
                <a:chExt cx="2042795" cy="2057400"/>
              </a:xfrm>
            </p:grpSpPr>
            <p:sp>
              <p:nvSpPr>
                <p:cNvPr id="24" name="ComponentBackground2">
                  <a:extLst>
                    <a:ext uri="{FF2B5EF4-FFF2-40B4-BE49-F238E27FC236}">
                      <a16:creationId xmlns:a16="http://schemas.microsoft.com/office/drawing/2014/main" id="{07F030B6-95BA-DD16-B7A5-66555D571B3C}"/>
                    </a:ext>
                  </a:extLst>
                </p:cNvPr>
                <p:cNvSpPr/>
                <p:nvPr/>
              </p:nvSpPr>
              <p:spPr>
                <a:xfrm>
                  <a:off x="2486659" y="1866900"/>
                  <a:ext cx="2042795" cy="2057400"/>
                </a:xfrm>
                <a:prstGeom prst="roundRect">
                  <a:avLst>
                    <a:gd name="adj" fmla="val 8000"/>
                  </a:avLst>
                </a:prstGeom>
                <a:solidFill>
                  <a:schemeClr val="bg1">
                    <a:alpha val="90000"/>
                  </a:schemeClr>
                </a:solidFill>
                <a:ln w="12700">
                  <a:solidFill>
                    <a:schemeClr val="tx1">
                      <a:alpha val="1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Arial"/>
                    <a:sym typeface="+mn-lt"/>
                  </a:endParaRPr>
                </a:p>
              </p:txBody>
            </p:sp>
            <p:sp>
              <p:nvSpPr>
                <p:cNvPr id="25" name="Text2">
                  <a:extLst>
                    <a:ext uri="{FF2B5EF4-FFF2-40B4-BE49-F238E27FC236}">
                      <a16:creationId xmlns:a16="http://schemas.microsoft.com/office/drawing/2014/main" id="{C58FB945-954E-603D-4B84-8C0DD6BC703C}"/>
                    </a:ext>
                  </a:extLst>
                </p:cNvPr>
                <p:cNvSpPr txBox="1"/>
                <p:nvPr/>
              </p:nvSpPr>
              <p:spPr>
                <a:xfrm>
                  <a:off x="2535699" y="2660636"/>
                  <a:ext cx="1957216" cy="1196808"/>
                </a:xfrm>
                <a:prstGeom prst="rect">
                  <a:avLst/>
                </a:prstGeom>
                <a:noFill/>
                <a:ln>
                  <a:noFill/>
                </a:ln>
              </p:spPr>
              <p:txBody>
                <a:bodyPr wrap="square" lIns="91440" tIns="45720" rIns="91440" bIns="45720" anchor="t" anchorCtr="0">
                  <a:normAutofit/>
                </a:bodyPr>
                <a:lstStyle/>
                <a:p>
                  <a:pPr>
                    <a:lnSpc>
                      <a:spcPct val="120000"/>
                    </a:lnSpc>
                    <a:spcBef>
                      <a:spcPct val="0"/>
                    </a:spcBef>
                  </a:pPr>
                  <a:r>
                    <a:rPr lang="zh-CN" altLang="en-US" sz="1200" dirty="0" err="1">
                      <a:cs typeface="+mn-ea"/>
                      <a:sym typeface="+mn-lt"/>
                    </a:rPr>
                    <a:t>探讨如何在物联网中高效采集和分析数据，以发现潜在的入侵行为并提升检测效率。</a:t>
                  </a:r>
                  <a:endParaRPr lang="en-US" dirty="0"/>
                </a:p>
              </p:txBody>
            </p:sp>
            <p:sp>
              <p:nvSpPr>
                <p:cNvPr id="26" name="Bullet2">
                  <a:extLst>
                    <a:ext uri="{FF2B5EF4-FFF2-40B4-BE49-F238E27FC236}">
                      <a16:creationId xmlns:a16="http://schemas.microsoft.com/office/drawing/2014/main" id="{55315D35-131D-A2FB-ED13-551EE8414CB4}"/>
                    </a:ext>
                  </a:extLst>
                </p:cNvPr>
                <p:cNvSpPr/>
                <p:nvPr/>
              </p:nvSpPr>
              <p:spPr>
                <a:xfrm>
                  <a:off x="2535699" y="1974662"/>
                  <a:ext cx="1957216" cy="685974"/>
                </a:xfrm>
                <a:prstGeom prst="rect">
                  <a:avLst/>
                </a:prstGeom>
              </p:spPr>
              <p:txBody>
                <a:bodyPr wrap="square" lIns="91440" tIns="45720" rIns="91440" bIns="45720" anchor="ctr" anchorCtr="0">
                  <a:normAutofit/>
                </a:bodyPr>
                <a:lstStyle/>
                <a:p>
                  <a:pPr lvl="0">
                    <a:lnSpc>
                      <a:spcPct val="120000"/>
                    </a:lnSpc>
                  </a:pPr>
                  <a:r>
                    <a:rPr lang="zh-CN" altLang="en-US" b="1" dirty="0">
                      <a:cs typeface="+mn-ea"/>
                      <a:sym typeface="+mn-lt"/>
                    </a:rPr>
                    <a:t>数据采集与分析</a:t>
                  </a:r>
                  <a:endParaRPr lang="en-US" dirty="0"/>
                </a:p>
              </p:txBody>
            </p:sp>
          </p:grpSp>
          <p:grpSp>
            <p:nvGrpSpPr>
              <p:cNvPr id="8" name="组合 7">
                <a:extLst>
                  <a:ext uri="{FF2B5EF4-FFF2-40B4-BE49-F238E27FC236}">
                    <a16:creationId xmlns:a16="http://schemas.microsoft.com/office/drawing/2014/main" id="{20996467-8F2F-83AE-427A-7271A71E47DA}"/>
                  </a:ext>
                </a:extLst>
              </p:cNvPr>
              <p:cNvGrpSpPr/>
              <p:nvPr/>
            </p:nvGrpSpPr>
            <p:grpSpPr>
              <a:xfrm>
                <a:off x="5068668" y="1866900"/>
                <a:ext cx="2042795" cy="2057400"/>
                <a:chOff x="4312919" y="1866900"/>
                <a:chExt cx="2042795" cy="2057400"/>
              </a:xfrm>
            </p:grpSpPr>
            <p:sp>
              <p:nvSpPr>
                <p:cNvPr id="21" name="ComponentBackground3">
                  <a:extLst>
                    <a:ext uri="{FF2B5EF4-FFF2-40B4-BE49-F238E27FC236}">
                      <a16:creationId xmlns:a16="http://schemas.microsoft.com/office/drawing/2014/main" id="{C02E4D07-74B5-9342-5C6A-42AAD0817310}"/>
                    </a:ext>
                  </a:extLst>
                </p:cNvPr>
                <p:cNvSpPr/>
                <p:nvPr/>
              </p:nvSpPr>
              <p:spPr>
                <a:xfrm>
                  <a:off x="4312919" y="1866900"/>
                  <a:ext cx="2042795" cy="2057400"/>
                </a:xfrm>
                <a:prstGeom prst="roundRect">
                  <a:avLst>
                    <a:gd name="adj" fmla="val 8000"/>
                  </a:avLst>
                </a:prstGeom>
                <a:solidFill>
                  <a:schemeClr val="bg1">
                    <a:alpha val="90000"/>
                  </a:schemeClr>
                </a:solidFill>
                <a:ln w="12700">
                  <a:solidFill>
                    <a:schemeClr val="tx1">
                      <a:alpha val="1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Arial"/>
                    <a:sym typeface="+mn-lt"/>
                  </a:endParaRPr>
                </a:p>
              </p:txBody>
            </p:sp>
            <p:sp>
              <p:nvSpPr>
                <p:cNvPr id="22" name="Text3">
                  <a:extLst>
                    <a:ext uri="{FF2B5EF4-FFF2-40B4-BE49-F238E27FC236}">
                      <a16:creationId xmlns:a16="http://schemas.microsoft.com/office/drawing/2014/main" id="{FBD797D7-E77C-DD2F-BF67-FCDC338F9090}"/>
                    </a:ext>
                  </a:extLst>
                </p:cNvPr>
                <p:cNvSpPr txBox="1"/>
                <p:nvPr/>
              </p:nvSpPr>
              <p:spPr>
                <a:xfrm>
                  <a:off x="4361959" y="2673336"/>
                  <a:ext cx="1957216" cy="1196808"/>
                </a:xfrm>
                <a:prstGeom prst="rect">
                  <a:avLst/>
                </a:prstGeom>
                <a:noFill/>
                <a:ln>
                  <a:noFill/>
                </a:ln>
              </p:spPr>
              <p:txBody>
                <a:bodyPr wrap="square" lIns="91440" tIns="45720" rIns="91440" bIns="45720" anchor="t" anchorCtr="0">
                  <a:normAutofit/>
                </a:bodyPr>
                <a:lstStyle/>
                <a:p>
                  <a:pPr>
                    <a:lnSpc>
                      <a:spcPct val="120000"/>
                    </a:lnSpc>
                    <a:spcBef>
                      <a:spcPct val="0"/>
                    </a:spcBef>
                  </a:pPr>
                  <a:r>
                    <a:rPr lang="zh-CN" altLang="en-US" sz="1200" dirty="0" err="1">
                      <a:cs typeface="+mn-ea"/>
                      <a:sym typeface="+mn-lt"/>
                    </a:rPr>
                    <a:t>分析智能算法（如机器学习）在物联网入侵检测中的创新应用，提高检测精度和实时性。</a:t>
                  </a:r>
                  <a:endParaRPr lang="en-US" dirty="0"/>
                </a:p>
              </p:txBody>
            </p:sp>
            <p:sp>
              <p:nvSpPr>
                <p:cNvPr id="23" name="Bullet3">
                  <a:extLst>
                    <a:ext uri="{FF2B5EF4-FFF2-40B4-BE49-F238E27FC236}">
                      <a16:creationId xmlns:a16="http://schemas.microsoft.com/office/drawing/2014/main" id="{73BD7795-0899-29D3-C356-B0FDCD3353CF}"/>
                    </a:ext>
                  </a:extLst>
                </p:cNvPr>
                <p:cNvSpPr/>
                <p:nvPr/>
              </p:nvSpPr>
              <p:spPr>
                <a:xfrm>
                  <a:off x="4361959" y="1987362"/>
                  <a:ext cx="1957216" cy="685974"/>
                </a:xfrm>
                <a:prstGeom prst="rect">
                  <a:avLst/>
                </a:prstGeom>
              </p:spPr>
              <p:txBody>
                <a:bodyPr wrap="square" lIns="91440" tIns="45720" rIns="91440" bIns="45720" anchor="ctr" anchorCtr="0">
                  <a:normAutofit/>
                </a:bodyPr>
                <a:lstStyle/>
                <a:p>
                  <a:pPr lvl="0">
                    <a:lnSpc>
                      <a:spcPct val="120000"/>
                    </a:lnSpc>
                  </a:pPr>
                  <a:r>
                    <a:rPr lang="zh-CN" altLang="en-US" b="1" dirty="0">
                      <a:cs typeface="+mn-ea"/>
                      <a:sym typeface="+mn-lt"/>
                    </a:rPr>
                    <a:t>智能算法应用</a:t>
                  </a:r>
                  <a:endParaRPr lang="en-US" dirty="0"/>
                </a:p>
              </p:txBody>
            </p:sp>
          </p:grpSp>
          <p:grpSp>
            <p:nvGrpSpPr>
              <p:cNvPr id="9" name="组合 8">
                <a:extLst>
                  <a:ext uri="{FF2B5EF4-FFF2-40B4-BE49-F238E27FC236}">
                    <a16:creationId xmlns:a16="http://schemas.microsoft.com/office/drawing/2014/main" id="{3BFA8395-BB77-F22A-0AE9-D0559DF76D67}"/>
                  </a:ext>
                </a:extLst>
              </p:cNvPr>
              <p:cNvGrpSpPr/>
              <p:nvPr/>
            </p:nvGrpSpPr>
            <p:grpSpPr>
              <a:xfrm>
                <a:off x="660399" y="4076700"/>
                <a:ext cx="2042795" cy="2057400"/>
                <a:chOff x="660399" y="4076700"/>
                <a:chExt cx="2042795" cy="2057400"/>
              </a:xfrm>
            </p:grpSpPr>
            <p:sp>
              <p:nvSpPr>
                <p:cNvPr id="18" name="ComponentBackground4">
                  <a:extLst>
                    <a:ext uri="{FF2B5EF4-FFF2-40B4-BE49-F238E27FC236}">
                      <a16:creationId xmlns:a16="http://schemas.microsoft.com/office/drawing/2014/main" id="{02324504-F588-48C6-BD22-038DAAAB93B0}"/>
                    </a:ext>
                  </a:extLst>
                </p:cNvPr>
                <p:cNvSpPr/>
                <p:nvPr/>
              </p:nvSpPr>
              <p:spPr>
                <a:xfrm>
                  <a:off x="660399" y="4076700"/>
                  <a:ext cx="2042795" cy="2057400"/>
                </a:xfrm>
                <a:prstGeom prst="roundRect">
                  <a:avLst>
                    <a:gd name="adj" fmla="val 8000"/>
                  </a:avLst>
                </a:prstGeom>
                <a:solidFill>
                  <a:schemeClr val="bg1">
                    <a:alpha val="90000"/>
                  </a:schemeClr>
                </a:solidFill>
                <a:ln w="12700">
                  <a:solidFill>
                    <a:schemeClr val="tx1">
                      <a:alpha val="1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Arial"/>
                    <a:sym typeface="+mn-lt"/>
                  </a:endParaRPr>
                </a:p>
              </p:txBody>
            </p:sp>
            <p:sp>
              <p:nvSpPr>
                <p:cNvPr id="19" name="Text4">
                  <a:extLst>
                    <a:ext uri="{FF2B5EF4-FFF2-40B4-BE49-F238E27FC236}">
                      <a16:creationId xmlns:a16="http://schemas.microsoft.com/office/drawing/2014/main" id="{87EAA67E-D4E5-3AD9-6C5E-27C810FE4CB9}"/>
                    </a:ext>
                  </a:extLst>
                </p:cNvPr>
                <p:cNvSpPr txBox="1"/>
                <p:nvPr/>
              </p:nvSpPr>
              <p:spPr>
                <a:xfrm>
                  <a:off x="713328" y="4829718"/>
                  <a:ext cx="1957217" cy="1196808"/>
                </a:xfrm>
                <a:prstGeom prst="rect">
                  <a:avLst/>
                </a:prstGeom>
                <a:noFill/>
                <a:ln>
                  <a:noFill/>
                </a:ln>
              </p:spPr>
              <p:txBody>
                <a:bodyPr wrap="square" lIns="91440" tIns="45720" rIns="91440" bIns="45720" anchor="t" anchorCtr="0">
                  <a:normAutofit/>
                </a:bodyPr>
                <a:lstStyle/>
                <a:p>
                  <a:pPr>
                    <a:lnSpc>
                      <a:spcPct val="120000"/>
                    </a:lnSpc>
                    <a:spcBef>
                      <a:spcPct val="0"/>
                    </a:spcBef>
                  </a:pPr>
                  <a:r>
                    <a:rPr lang="zh-CN" altLang="en-US" sz="1200" dirty="0" err="1">
                      <a:cs typeface="+mn-ea"/>
                      <a:sym typeface="+mn-lt"/>
                    </a:rPr>
                    <a:t>讨论边缘计算技术与入侵检测系统的结合，优化资源分配并增强物联网环境下的安全性。</a:t>
                  </a:r>
                  <a:endParaRPr lang="en-US" dirty="0"/>
                </a:p>
              </p:txBody>
            </p:sp>
            <p:sp>
              <p:nvSpPr>
                <p:cNvPr id="20" name="Bullet4">
                  <a:extLst>
                    <a:ext uri="{FF2B5EF4-FFF2-40B4-BE49-F238E27FC236}">
                      <a16:creationId xmlns:a16="http://schemas.microsoft.com/office/drawing/2014/main" id="{237600E8-3938-789D-B9E0-E1E386BA1CE6}"/>
                    </a:ext>
                  </a:extLst>
                </p:cNvPr>
                <p:cNvSpPr/>
                <p:nvPr/>
              </p:nvSpPr>
              <p:spPr>
                <a:xfrm>
                  <a:off x="713328" y="4143744"/>
                  <a:ext cx="1957217" cy="685974"/>
                </a:xfrm>
                <a:prstGeom prst="rect">
                  <a:avLst/>
                </a:prstGeom>
              </p:spPr>
              <p:txBody>
                <a:bodyPr wrap="square" lIns="91440" tIns="45720" rIns="91440" bIns="45720" anchor="ctr" anchorCtr="0">
                  <a:normAutofit/>
                </a:bodyPr>
                <a:lstStyle/>
                <a:p>
                  <a:pPr lvl="0">
                    <a:lnSpc>
                      <a:spcPct val="120000"/>
                    </a:lnSpc>
                  </a:pPr>
                  <a:r>
                    <a:rPr lang="zh-CN" altLang="en-US" b="1" dirty="0">
                      <a:cs typeface="+mn-ea"/>
                      <a:sym typeface="+mn-lt"/>
                    </a:rPr>
                    <a:t>边缘计算整合</a:t>
                  </a:r>
                  <a:endParaRPr lang="en-US" dirty="0"/>
                </a:p>
              </p:txBody>
            </p:sp>
          </p:grpSp>
          <p:grpSp>
            <p:nvGrpSpPr>
              <p:cNvPr id="10" name="组合 9">
                <a:extLst>
                  <a:ext uri="{FF2B5EF4-FFF2-40B4-BE49-F238E27FC236}">
                    <a16:creationId xmlns:a16="http://schemas.microsoft.com/office/drawing/2014/main" id="{84A58314-BC7D-AA34-6F54-8CC75BD9BDE2}"/>
                  </a:ext>
                </a:extLst>
              </p:cNvPr>
              <p:cNvGrpSpPr/>
              <p:nvPr/>
            </p:nvGrpSpPr>
            <p:grpSpPr>
              <a:xfrm>
                <a:off x="2864949" y="4076700"/>
                <a:ext cx="2042795" cy="2057400"/>
                <a:chOff x="2486659" y="4076700"/>
                <a:chExt cx="2042795" cy="2057400"/>
              </a:xfrm>
            </p:grpSpPr>
            <p:sp>
              <p:nvSpPr>
                <p:cNvPr id="15" name="ComponentBackground5">
                  <a:extLst>
                    <a:ext uri="{FF2B5EF4-FFF2-40B4-BE49-F238E27FC236}">
                      <a16:creationId xmlns:a16="http://schemas.microsoft.com/office/drawing/2014/main" id="{B68828FD-99C5-3A48-24E8-855EA6085F50}"/>
                    </a:ext>
                  </a:extLst>
                </p:cNvPr>
                <p:cNvSpPr/>
                <p:nvPr/>
              </p:nvSpPr>
              <p:spPr>
                <a:xfrm>
                  <a:off x="2486659" y="4076700"/>
                  <a:ext cx="2042795" cy="2057400"/>
                </a:xfrm>
                <a:prstGeom prst="roundRect">
                  <a:avLst>
                    <a:gd name="adj" fmla="val 8000"/>
                  </a:avLst>
                </a:prstGeom>
                <a:solidFill>
                  <a:schemeClr val="bg1">
                    <a:alpha val="90000"/>
                  </a:schemeClr>
                </a:solidFill>
                <a:ln w="12700">
                  <a:solidFill>
                    <a:schemeClr val="tx1">
                      <a:alpha val="1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Arial"/>
                    <a:sym typeface="+mn-lt"/>
                  </a:endParaRPr>
                </a:p>
              </p:txBody>
            </p:sp>
            <p:sp>
              <p:nvSpPr>
                <p:cNvPr id="16" name="Text5">
                  <a:extLst>
                    <a:ext uri="{FF2B5EF4-FFF2-40B4-BE49-F238E27FC236}">
                      <a16:creationId xmlns:a16="http://schemas.microsoft.com/office/drawing/2014/main" id="{D8209A21-2173-3105-9856-620AA4370DE2}"/>
                    </a:ext>
                  </a:extLst>
                </p:cNvPr>
                <p:cNvSpPr txBox="1"/>
                <p:nvPr/>
              </p:nvSpPr>
              <p:spPr>
                <a:xfrm>
                  <a:off x="2535699" y="4835880"/>
                  <a:ext cx="1957216" cy="1196808"/>
                </a:xfrm>
                <a:prstGeom prst="rect">
                  <a:avLst/>
                </a:prstGeom>
                <a:noFill/>
                <a:ln>
                  <a:noFill/>
                </a:ln>
              </p:spPr>
              <p:txBody>
                <a:bodyPr wrap="square" lIns="91440" tIns="45720" rIns="91440" bIns="45720" anchor="t" anchorCtr="0">
                  <a:normAutofit/>
                </a:bodyPr>
                <a:lstStyle/>
                <a:p>
                  <a:pPr>
                    <a:lnSpc>
                      <a:spcPct val="120000"/>
                    </a:lnSpc>
                    <a:spcBef>
                      <a:spcPct val="0"/>
                    </a:spcBef>
                  </a:pPr>
                  <a:r>
                    <a:rPr lang="zh-CN" altLang="en-US" sz="1200" dirty="0" err="1">
                      <a:cs typeface="+mn-ea"/>
                      <a:sym typeface="+mn-lt"/>
                    </a:rPr>
                    <a:t>研究动态防御策略在物联网入侵检测中的作用，通过自适应调整应对复杂多变的攻击手段。</a:t>
                  </a:r>
                  <a:endParaRPr lang="en-US" dirty="0"/>
                </a:p>
              </p:txBody>
            </p:sp>
            <p:sp>
              <p:nvSpPr>
                <p:cNvPr id="17" name="Bullet5">
                  <a:extLst>
                    <a:ext uri="{FF2B5EF4-FFF2-40B4-BE49-F238E27FC236}">
                      <a16:creationId xmlns:a16="http://schemas.microsoft.com/office/drawing/2014/main" id="{B5C927B0-0758-CC55-48CE-ABBFD84AC27A}"/>
                    </a:ext>
                  </a:extLst>
                </p:cNvPr>
                <p:cNvSpPr/>
                <p:nvPr/>
              </p:nvSpPr>
              <p:spPr>
                <a:xfrm>
                  <a:off x="2535699" y="4149906"/>
                  <a:ext cx="1957216" cy="685974"/>
                </a:xfrm>
                <a:prstGeom prst="rect">
                  <a:avLst/>
                </a:prstGeom>
              </p:spPr>
              <p:txBody>
                <a:bodyPr wrap="square" lIns="91440" tIns="45720" rIns="91440" bIns="45720" anchor="ctr" anchorCtr="0">
                  <a:normAutofit/>
                </a:bodyPr>
                <a:lstStyle/>
                <a:p>
                  <a:pPr lvl="0">
                    <a:lnSpc>
                      <a:spcPct val="120000"/>
                    </a:lnSpc>
                  </a:pPr>
                  <a:r>
                    <a:rPr lang="zh-CN" altLang="en-US" b="1" dirty="0">
                      <a:cs typeface="+mn-ea"/>
                      <a:sym typeface="+mn-lt"/>
                    </a:rPr>
                    <a:t>动态防御机制</a:t>
                  </a:r>
                  <a:endParaRPr lang="en-US" dirty="0"/>
                </a:p>
              </p:txBody>
            </p:sp>
          </p:grpSp>
          <p:grpSp>
            <p:nvGrpSpPr>
              <p:cNvPr id="11" name="组合 10">
                <a:extLst>
                  <a:ext uri="{FF2B5EF4-FFF2-40B4-BE49-F238E27FC236}">
                    <a16:creationId xmlns:a16="http://schemas.microsoft.com/office/drawing/2014/main" id="{43127B13-9DC3-671C-7DA4-648A7A25103E}"/>
                  </a:ext>
                </a:extLst>
              </p:cNvPr>
              <p:cNvGrpSpPr/>
              <p:nvPr/>
            </p:nvGrpSpPr>
            <p:grpSpPr>
              <a:xfrm>
                <a:off x="5102457" y="4076700"/>
                <a:ext cx="1975218" cy="2057400"/>
                <a:chOff x="4346708" y="4076700"/>
                <a:chExt cx="1975218" cy="2057400"/>
              </a:xfrm>
            </p:grpSpPr>
            <p:sp>
              <p:nvSpPr>
                <p:cNvPr id="12" name="ComponentBackground6">
                  <a:extLst>
                    <a:ext uri="{FF2B5EF4-FFF2-40B4-BE49-F238E27FC236}">
                      <a16:creationId xmlns:a16="http://schemas.microsoft.com/office/drawing/2014/main" id="{76FAD4F7-ECB5-2727-7FCB-D5A1D9C20A28}"/>
                    </a:ext>
                  </a:extLst>
                </p:cNvPr>
                <p:cNvSpPr/>
                <p:nvPr/>
              </p:nvSpPr>
              <p:spPr>
                <a:xfrm>
                  <a:off x="4346708" y="4076700"/>
                  <a:ext cx="1975218" cy="2057400"/>
                </a:xfrm>
                <a:prstGeom prst="roundRect">
                  <a:avLst>
                    <a:gd name="adj" fmla="val 8000"/>
                  </a:avLst>
                </a:prstGeom>
                <a:solidFill>
                  <a:schemeClr val="bg1">
                    <a:alpha val="90000"/>
                  </a:schemeClr>
                </a:solidFill>
                <a:ln w="12700">
                  <a:solidFill>
                    <a:schemeClr val="tx1">
                      <a:alpha val="1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Arial"/>
                    <a:sym typeface="+mn-lt"/>
                  </a:endParaRPr>
                </a:p>
              </p:txBody>
            </p:sp>
            <p:sp>
              <p:nvSpPr>
                <p:cNvPr id="13" name="Text6">
                  <a:extLst>
                    <a:ext uri="{FF2B5EF4-FFF2-40B4-BE49-F238E27FC236}">
                      <a16:creationId xmlns:a16="http://schemas.microsoft.com/office/drawing/2014/main" id="{0EBDBB71-39D0-58F8-DB76-DC70B89707EC}"/>
                    </a:ext>
                  </a:extLst>
                </p:cNvPr>
                <p:cNvSpPr txBox="1"/>
                <p:nvPr/>
              </p:nvSpPr>
              <p:spPr>
                <a:xfrm>
                  <a:off x="4361959" y="4848580"/>
                  <a:ext cx="1957217" cy="1196808"/>
                </a:xfrm>
                <a:prstGeom prst="rect">
                  <a:avLst/>
                </a:prstGeom>
                <a:noFill/>
                <a:ln>
                  <a:noFill/>
                </a:ln>
              </p:spPr>
              <p:txBody>
                <a:bodyPr wrap="square" lIns="91440" tIns="45720" rIns="91440" bIns="45720" anchor="t" anchorCtr="0">
                  <a:normAutofit/>
                </a:bodyPr>
                <a:lstStyle/>
                <a:p>
                  <a:pPr>
                    <a:lnSpc>
                      <a:spcPct val="120000"/>
                    </a:lnSpc>
                    <a:spcBef>
                      <a:spcPct val="0"/>
                    </a:spcBef>
                  </a:pPr>
                  <a:r>
                    <a:rPr lang="zh-CN" altLang="en-US" sz="1200" dirty="0" err="1">
                      <a:cs typeface="+mn-ea"/>
                      <a:sym typeface="+mn-lt"/>
                    </a:rPr>
                    <a:t>展望物联网入侵检测领域的未来方向，包括新技术引入、跨领域合作及标准化建设。</a:t>
                  </a:r>
                  <a:endParaRPr lang="en-US" dirty="0"/>
                </a:p>
              </p:txBody>
            </p:sp>
            <p:sp>
              <p:nvSpPr>
                <p:cNvPr id="14" name="Bullet6">
                  <a:extLst>
                    <a:ext uri="{FF2B5EF4-FFF2-40B4-BE49-F238E27FC236}">
                      <a16:creationId xmlns:a16="http://schemas.microsoft.com/office/drawing/2014/main" id="{4BB371B7-AA5A-A2F2-A8FD-DA6C1979F7F9}"/>
                    </a:ext>
                  </a:extLst>
                </p:cNvPr>
                <p:cNvSpPr/>
                <p:nvPr/>
              </p:nvSpPr>
              <p:spPr>
                <a:xfrm>
                  <a:off x="4361959" y="4162606"/>
                  <a:ext cx="1957217" cy="685974"/>
                </a:xfrm>
                <a:prstGeom prst="rect">
                  <a:avLst/>
                </a:prstGeom>
              </p:spPr>
              <p:txBody>
                <a:bodyPr wrap="square" lIns="91440" tIns="45720" rIns="91440" bIns="45720" anchor="ctr" anchorCtr="0">
                  <a:normAutofit/>
                </a:bodyPr>
                <a:lstStyle/>
                <a:p>
                  <a:pPr lvl="0">
                    <a:lnSpc>
                      <a:spcPct val="120000"/>
                    </a:lnSpc>
                  </a:pPr>
                  <a:r>
                    <a:rPr lang="zh-CN" altLang="en-US" b="1" dirty="0">
                      <a:cs typeface="+mn-ea"/>
                      <a:sym typeface="+mn-lt"/>
                    </a:rPr>
                    <a:t>未来发展趋势</a:t>
                  </a:r>
                  <a:endParaRPr lang="en-US" dirty="0"/>
                </a:p>
              </p:txBody>
            </p:sp>
          </p:grpSp>
        </p:grpSp>
      </p:grpSp>
    </p:spTree>
    <p:extLst>
      <p:ext uri="{BB962C8B-B14F-4D97-AF65-F5344CB8AC3E}">
        <p14:creationId xmlns:p14="http://schemas.microsoft.com/office/powerpoint/2010/main" val="4268659757"/>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6000752" y="4818743"/>
            <a:ext cx="3143249" cy="240392"/>
          </a:xfrm>
          <a:custGeom>
            <a:avLst/>
            <a:gdLst>
              <a:gd name="connsiteX0" fmla="*/ 240393 w 4190999"/>
              <a:gd name="connsiteY0" fmla="*/ 0 h 240392"/>
              <a:gd name="connsiteX1" fmla="*/ 4190999 w 4190999"/>
              <a:gd name="connsiteY1" fmla="*/ 0 h 240392"/>
              <a:gd name="connsiteX2" fmla="*/ 4190999 w 4190999"/>
              <a:gd name="connsiteY2" fmla="*/ 240392 h 240392"/>
              <a:gd name="connsiteX3" fmla="*/ 240393 w 4190999"/>
              <a:gd name="connsiteY3" fmla="*/ 240392 h 240392"/>
              <a:gd name="connsiteX4" fmla="*/ 0 w 4190999"/>
              <a:gd name="connsiteY4" fmla="*/ 0 h 240392"/>
              <a:gd name="connsiteX5" fmla="*/ 240392 w 4190999"/>
              <a:gd name="connsiteY5" fmla="*/ 0 h 240392"/>
              <a:gd name="connsiteX6" fmla="*/ 240392 w 4190999"/>
              <a:gd name="connsiteY6" fmla="*/ 240392 h 24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999" h="240392">
                <a:moveTo>
                  <a:pt x="240393" y="0"/>
                </a:moveTo>
                <a:lnTo>
                  <a:pt x="4190999" y="0"/>
                </a:lnTo>
                <a:lnTo>
                  <a:pt x="4190999" y="240392"/>
                </a:lnTo>
                <a:lnTo>
                  <a:pt x="240393" y="240392"/>
                </a:lnTo>
                <a:close/>
                <a:moveTo>
                  <a:pt x="0" y="0"/>
                </a:moveTo>
                <a:lnTo>
                  <a:pt x="240392" y="0"/>
                </a:lnTo>
                <a:lnTo>
                  <a:pt x="240392" y="240392"/>
                </a:lnTo>
                <a:close/>
              </a:path>
            </a:pathLst>
          </a:custGeom>
          <a:solidFill>
            <a:srgbClr val="96CAE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6" name="任意多边形 15"/>
          <p:cNvSpPr/>
          <p:nvPr/>
        </p:nvSpPr>
        <p:spPr>
          <a:xfrm>
            <a:off x="1" y="4818743"/>
            <a:ext cx="6181045" cy="240392"/>
          </a:xfrm>
          <a:custGeom>
            <a:avLst/>
            <a:gdLst>
              <a:gd name="connsiteX0" fmla="*/ 8001001 w 8241393"/>
              <a:gd name="connsiteY0" fmla="*/ 0 h 240392"/>
              <a:gd name="connsiteX1" fmla="*/ 8241393 w 8241393"/>
              <a:gd name="connsiteY1" fmla="*/ 240392 h 240392"/>
              <a:gd name="connsiteX2" fmla="*/ 8001001 w 8241393"/>
              <a:gd name="connsiteY2" fmla="*/ 240392 h 240392"/>
              <a:gd name="connsiteX3" fmla="*/ 0 w 8241393"/>
              <a:gd name="connsiteY3" fmla="*/ 0 h 240392"/>
              <a:gd name="connsiteX4" fmla="*/ 8001000 w 8241393"/>
              <a:gd name="connsiteY4" fmla="*/ 0 h 240392"/>
              <a:gd name="connsiteX5" fmla="*/ 8001000 w 8241393"/>
              <a:gd name="connsiteY5" fmla="*/ 240392 h 240392"/>
              <a:gd name="connsiteX6" fmla="*/ 0 w 8241393"/>
              <a:gd name="connsiteY6" fmla="*/ 240392 h 24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1393" h="240392">
                <a:moveTo>
                  <a:pt x="8001001" y="0"/>
                </a:moveTo>
                <a:lnTo>
                  <a:pt x="8241393" y="240392"/>
                </a:lnTo>
                <a:lnTo>
                  <a:pt x="8001001" y="240392"/>
                </a:lnTo>
                <a:close/>
                <a:moveTo>
                  <a:pt x="0" y="0"/>
                </a:moveTo>
                <a:lnTo>
                  <a:pt x="8001000" y="0"/>
                </a:lnTo>
                <a:lnTo>
                  <a:pt x="8001000" y="240392"/>
                </a:lnTo>
                <a:lnTo>
                  <a:pt x="0" y="240392"/>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4909646" y="2419817"/>
            <a:ext cx="2390398" cy="1323439"/>
          </a:xfrm>
          <a:prstGeom prst="rect">
            <a:avLst/>
          </a:prstGeom>
        </p:spPr>
        <p:txBody>
          <a:bodyPr wrap="none">
            <a:spAutoFit/>
          </a:bodyPr>
          <a:lstStyle/>
          <a:p>
            <a:pPr marL="0" marR="0" lvl="0" indent="0" algn="ctr" defTabSz="685434" rtl="0" eaLnBrk="1" fontAlgn="auto" latinLnBrk="0" hangingPunct="1">
              <a:lnSpc>
                <a:spcPct val="100000"/>
              </a:lnSpc>
              <a:spcBef>
                <a:spcPts val="0"/>
              </a:spcBef>
              <a:spcAft>
                <a:spcPts val="0"/>
              </a:spcAft>
              <a:buClrTx/>
              <a:buSzTx/>
              <a:buFontTx/>
              <a:buNone/>
              <a:tabLst/>
              <a:defRPr/>
            </a:pPr>
            <a:r>
              <a:rPr kumimoji="0" lang="zh-CN" altLang="en-US" sz="8000" b="1" i="0" u="none" strike="noStrike" kern="1200" cap="none" spc="600" normalizeH="0" baseline="0" noProof="0" dirty="0">
                <a:ln w="17780" cmpd="sng">
                  <a:solidFill>
                    <a:srgbClr val="6699FF"/>
                  </a:solidFill>
                  <a:prstDash val="solid"/>
                  <a:miter lim="800000"/>
                </a:ln>
                <a:solidFill>
                  <a:schemeClr val="bg1"/>
                </a:solidFill>
                <a:effectLst>
                  <a:outerShdw blurRad="38100" dist="38100" dir="2700000" algn="tl">
                    <a:srgbClr val="000000">
                      <a:alpha val="43137"/>
                    </a:srgbClr>
                  </a:outerShdw>
                </a:effectLst>
                <a:uLnTx/>
                <a:uFillTx/>
                <a:latin typeface="微软雅黑" pitchFamily="34" charset="-122"/>
                <a:ea typeface="微软雅黑" pitchFamily="34" charset="-122"/>
                <a:cs typeface="Tahoma" panose="020B0604030504040204" pitchFamily="34" charset="0"/>
              </a:rPr>
              <a:t>谢谢</a:t>
            </a:r>
            <a:endParaRPr kumimoji="0" lang="zh-CN" altLang="en-US" sz="8000" b="1" i="0" u="none" strike="noStrike" kern="1200" cap="none" spc="600" normalizeH="0" baseline="0" noProof="0" dirty="0">
              <a:ln w="17780" cmpd="sng">
                <a:solidFill>
                  <a:srgbClr val="6699FF"/>
                </a:solidFill>
                <a:prstDash val="solid"/>
                <a:miter lim="800000"/>
              </a:ln>
              <a:solidFill>
                <a:schemeClr val="bg1"/>
              </a:solidFill>
              <a:effectLst>
                <a:outerShdw blurRad="38100" dist="38100" dir="2700000" algn="tl">
                  <a:srgbClr val="000000">
                    <a:alpha val="43137"/>
                  </a:srgbClr>
                </a:outerShdw>
              </a:effectLst>
              <a:uLnTx/>
              <a:uFillTx/>
              <a:latin typeface="Calibri"/>
              <a:ea typeface="宋体" panose="02010600030101010101" pitchFamily="2" charset="-122"/>
            </a:endParaRPr>
          </a:p>
        </p:txBody>
      </p:sp>
      <p:pic>
        <p:nvPicPr>
          <p:cNvPr id="8" name="图片 7"/>
          <p:cNvPicPr>
            <a:picLocks noChangeAspect="1"/>
          </p:cNvPicPr>
          <p:nvPr/>
        </p:nvPicPr>
        <p:blipFill>
          <a:blip r:embed="rId3" cstate="print"/>
          <a:stretch>
            <a:fillRect/>
          </a:stretch>
        </p:blipFill>
        <p:spPr>
          <a:xfrm>
            <a:off x="633885" y="615681"/>
            <a:ext cx="3859102" cy="524301"/>
          </a:xfrm>
          <a:prstGeom prst="rect">
            <a:avLst/>
          </a:prstGeom>
        </p:spPr>
      </p:pic>
      <p:pic>
        <p:nvPicPr>
          <p:cNvPr id="9" name="图片 8"/>
          <p:cNvPicPr>
            <a:picLocks noChangeAspect="1"/>
          </p:cNvPicPr>
          <p:nvPr/>
        </p:nvPicPr>
        <p:blipFill>
          <a:blip r:embed="rId4" cstate="print"/>
          <a:stretch>
            <a:fillRect/>
          </a:stretch>
        </p:blipFill>
        <p:spPr>
          <a:xfrm>
            <a:off x="6700572" y="4709016"/>
            <a:ext cx="1743607" cy="402371"/>
          </a:xfrm>
          <a:prstGeom prst="rect">
            <a:avLst/>
          </a:prstGeom>
        </p:spPr>
      </p:pic>
    </p:spTree>
    <p:extLst>
      <p:ext uri="{BB962C8B-B14F-4D97-AF65-F5344CB8AC3E}">
        <p14:creationId xmlns:p14="http://schemas.microsoft.com/office/powerpoint/2010/main" val="4101768528"/>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5" name="chimes.wav"/>
          </p:stSnd>
        </p:sndAc>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64000">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14:bounceEnd="64000">
                                          <p:cBhvr additive="base">
                                            <p:cTn id="7" dur="500" fill="hold"/>
                                            <p:tgtEl>
                                              <p:spTgt spid="7"/>
                                            </p:tgtEl>
                                            <p:attrNameLst>
                                              <p:attrName>ppt_x</p:attrName>
                                            </p:attrNameLst>
                                          </p:cBhvr>
                                          <p:tavLst>
                                            <p:tav tm="0">
                                              <p:val>
                                                <p:strVal val="1+#ppt_w/2"/>
                                              </p:val>
                                            </p:tav>
                                            <p:tav tm="100000">
                                              <p:val>
                                                <p:strVal val="#ppt_x"/>
                                              </p:val>
                                            </p:tav>
                                          </p:tavLst>
                                        </p:anim>
                                        <p:anim calcmode="lin" valueType="num" p14:bounceEnd="64000">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6AFFC8D2-8F6E-4B74-A2F2-6058810E9DA7}" type="slidenum">
              <a:rPr lang="zh-CN" altLang="en-US" smtClean="0"/>
              <a:pPr/>
              <a:t>3</a:t>
            </a:fld>
            <a:endParaRPr lang="zh-CN" altLang="en-US" dirty="0"/>
          </a:p>
        </p:txBody>
      </p:sp>
      <p:grpSp>
        <p:nvGrpSpPr>
          <p:cNvPr id="6" name="组合 5"/>
          <p:cNvGrpSpPr/>
          <p:nvPr/>
        </p:nvGrpSpPr>
        <p:grpSpPr>
          <a:xfrm>
            <a:off x="106993" y="1010177"/>
            <a:ext cx="8765540" cy="4918075"/>
            <a:chOff x="3080" y="1785"/>
            <a:chExt cx="13242" cy="7430"/>
          </a:xfrm>
        </p:grpSpPr>
        <p:sp>
          <p:nvSpPr>
            <p:cNvPr id="7" name="矩形 6"/>
            <p:cNvSpPr/>
            <p:nvPr/>
          </p:nvSpPr>
          <p:spPr>
            <a:xfrm>
              <a:off x="3080" y="1785"/>
              <a:ext cx="13042" cy="7230"/>
            </a:xfrm>
            <a:prstGeom prst="rect">
              <a:avLst/>
            </a:prstGeom>
            <a:noFill/>
            <a:ln>
              <a:solidFill>
                <a:srgbClr val="98B6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3280" y="1985"/>
              <a:ext cx="13042" cy="7230"/>
            </a:xfrm>
            <a:prstGeom prst="rect">
              <a:avLst/>
            </a:prstGeom>
            <a:noFill/>
            <a:ln>
              <a:solidFill>
                <a:srgbClr val="98B6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 name="组合 8"/>
          <p:cNvGrpSpPr/>
          <p:nvPr/>
        </p:nvGrpSpPr>
        <p:grpSpPr>
          <a:xfrm>
            <a:off x="1036995" y="1832532"/>
            <a:ext cx="7089775" cy="2900625"/>
            <a:chOff x="4014" y="2948"/>
            <a:chExt cx="11165" cy="4079"/>
          </a:xfrm>
        </p:grpSpPr>
        <p:sp>
          <p:nvSpPr>
            <p:cNvPr id="10" name="文本框 9"/>
            <p:cNvSpPr txBox="1"/>
            <p:nvPr/>
          </p:nvSpPr>
          <p:spPr>
            <a:xfrm>
              <a:off x="6590" y="2948"/>
              <a:ext cx="5979" cy="1598"/>
            </a:xfrm>
            <a:prstGeom prst="rect">
              <a:avLst/>
            </a:prstGeom>
            <a:noFill/>
          </p:spPr>
          <p:txBody>
            <a:bodyPr wrap="square" rtlCol="0">
              <a:spAutoFit/>
            </a:bodyPr>
            <a:lstStyle/>
            <a:p>
              <a:pPr algn="ctr"/>
              <a:r>
                <a:rPr lang="en-US" altLang="zh-CN" sz="6000" dirty="0">
                  <a:solidFill>
                    <a:schemeClr val="tx1">
                      <a:lumMod val="75000"/>
                      <a:lumOff val="25000"/>
                    </a:schemeClr>
                  </a:solidFill>
                  <a:cs typeface="+mn-ea"/>
                  <a:sym typeface="+mn-lt"/>
                </a:rPr>
                <a:t>PART 01</a:t>
              </a:r>
            </a:p>
          </p:txBody>
        </p:sp>
        <p:sp>
          <p:nvSpPr>
            <p:cNvPr id="11" name="文本框 10"/>
            <p:cNvSpPr txBox="1"/>
            <p:nvPr/>
          </p:nvSpPr>
          <p:spPr>
            <a:xfrm>
              <a:off x="4014" y="4564"/>
              <a:ext cx="11084" cy="1558"/>
            </a:xfrm>
            <a:prstGeom prst="rect">
              <a:avLst/>
            </a:prstGeom>
            <a:noFill/>
          </p:spPr>
          <p:txBody>
            <a:bodyPr wrap="square" rtlCol="0">
              <a:spAutoFit/>
            </a:bodyPr>
            <a:lstStyle/>
            <a:p>
              <a:pPr algn="dist"/>
              <a:r>
                <a:rPr lang="zh-CN" altLang="en-US" sz="6600" b="1" dirty="0" smtClean="0">
                  <a:solidFill>
                    <a:srgbClr val="6E8C89"/>
                  </a:solidFill>
                  <a:cs typeface="+mn-ea"/>
                  <a:sym typeface="+mn-lt"/>
                </a:rPr>
                <a:t>入侵检测概述</a:t>
              </a:r>
              <a:endParaRPr lang="zh-CN" altLang="en-US" sz="6600" b="1" dirty="0">
                <a:solidFill>
                  <a:srgbClr val="6E8C89"/>
                </a:solidFill>
                <a:cs typeface="+mn-ea"/>
                <a:sym typeface="+mn-lt"/>
              </a:endParaRPr>
            </a:p>
          </p:txBody>
        </p:sp>
        <p:sp>
          <p:nvSpPr>
            <p:cNvPr id="12" name="文本框 11"/>
            <p:cNvSpPr txBox="1"/>
            <p:nvPr/>
          </p:nvSpPr>
          <p:spPr>
            <a:xfrm>
              <a:off x="4095" y="6437"/>
              <a:ext cx="11084" cy="590"/>
            </a:xfrm>
            <a:prstGeom prst="rect">
              <a:avLst/>
            </a:prstGeom>
            <a:noFill/>
          </p:spPr>
          <p:txBody>
            <a:bodyPr wrap="square" rtlCol="0">
              <a:spAutoFit/>
            </a:bodyPr>
            <a:lstStyle/>
            <a:p>
              <a:pPr algn="ctr">
                <a:lnSpc>
                  <a:spcPct val="150000"/>
                </a:lnSpc>
              </a:pPr>
              <a:r>
                <a:rPr lang="zh-CN" altLang="en-US" sz="1600" dirty="0" smtClean="0">
                  <a:solidFill>
                    <a:schemeClr val="bg1">
                      <a:lumMod val="50000"/>
                    </a:schemeClr>
                  </a:solidFill>
                  <a:cs typeface="+mn-ea"/>
                  <a:sym typeface="+mn-lt"/>
                </a:rPr>
                <a:t>入侵检测的基本概念与重要性</a:t>
              </a:r>
              <a:endParaRPr lang="en-US" altLang="zh-CN" sz="1600" dirty="0">
                <a:solidFill>
                  <a:schemeClr val="bg1">
                    <a:lumMod val="50000"/>
                  </a:schemeClr>
                </a:solidFill>
                <a:cs typeface="+mn-ea"/>
                <a:sym typeface="+mn-lt"/>
              </a:endParaRPr>
            </a:p>
          </p:txBody>
        </p:sp>
      </p:grpSp>
    </p:spTree>
    <p:extLst>
      <p:ext uri="{BB962C8B-B14F-4D97-AF65-F5344CB8AC3E}">
        <p14:creationId xmlns:p14="http://schemas.microsoft.com/office/powerpoint/2010/main" val="2888069558"/>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sp>
        <p:nvSpPr>
          <p:cNvPr id="2" name="标题 1"/>
          <p:cNvSpPr txBox="1">
            <a:spLocks/>
          </p:cNvSpPr>
          <p:nvPr/>
        </p:nvSpPr>
        <p:spPr>
          <a:xfrm>
            <a:off x="236451" y="147960"/>
            <a:ext cx="10858500" cy="900112"/>
          </a:xfrm>
          <a:prstGeom prst="rect">
            <a:avLst/>
          </a:prstGeom>
        </p:spPr>
        <p:txBody>
          <a:bodyPr/>
          <a:lst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a:lstStyle>
          <a:p>
            <a:r>
              <a:rPr lang="zh-CN" altLang="en-US" dirty="0" smtClean="0"/>
              <a:t>入侵检测的定义</a:t>
            </a:r>
            <a:endParaRPr lang="zh-CN" altLang="en-US" dirty="0"/>
          </a:p>
        </p:txBody>
      </p:sp>
      <p:grpSp>
        <p:nvGrpSpPr>
          <p:cNvPr id="3" name="54db4d9b-18bc-4a56-acbc-5cb62026f13d.source.4.zh-Hans.pptx">
            <a:extLst>
              <a:ext uri="{FF2B5EF4-FFF2-40B4-BE49-F238E27FC236}">
                <a16:creationId xmlns:a16="http://schemas.microsoft.com/office/drawing/2014/main" id="{8458B3C6-17A1-8E99-6C23-A6B6BACC0329}"/>
              </a:ext>
            </a:extLst>
          </p:cNvPr>
          <p:cNvGrpSpPr/>
          <p:nvPr/>
        </p:nvGrpSpPr>
        <p:grpSpPr>
          <a:xfrm>
            <a:off x="0" y="856880"/>
            <a:ext cx="9144000" cy="5327788"/>
            <a:chOff x="386366" y="1130300"/>
            <a:chExt cx="11805634" cy="5727699"/>
          </a:xfrm>
        </p:grpSpPr>
        <p:sp>
          <p:nvSpPr>
            <p:cNvPr id="4" name="PictureMisc1">
              <a:extLst>
                <a:ext uri="{FF2B5EF4-FFF2-40B4-BE49-F238E27FC236}">
                  <a16:creationId xmlns:a16="http://schemas.microsoft.com/office/drawing/2014/main" id="{EDF73612-1331-4FF2-2256-7B4821A8F5E5}"/>
                </a:ext>
              </a:extLst>
            </p:cNvPr>
            <p:cNvSpPr>
              <a:spLocks noChangeAspect="1"/>
            </p:cNvSpPr>
            <p:nvPr/>
          </p:nvSpPr>
          <p:spPr>
            <a:xfrm>
              <a:off x="386366" y="3669256"/>
              <a:ext cx="11805634" cy="3188743"/>
            </a:xfrm>
            <a:custGeom>
              <a:avLst/>
              <a:gdLst>
                <a:gd name="connsiteX0" fmla="*/ 0 w 12192000"/>
                <a:gd name="connsiteY0" fmla="*/ 0 h 3235124"/>
                <a:gd name="connsiteX1" fmla="*/ 12192000 w 12192000"/>
                <a:gd name="connsiteY1" fmla="*/ 0 h 3235124"/>
                <a:gd name="connsiteX2" fmla="*/ 12192000 w 12192000"/>
                <a:gd name="connsiteY2" fmla="*/ 3235124 h 3235124"/>
                <a:gd name="connsiteX3" fmla="*/ 0 w 12192000"/>
                <a:gd name="connsiteY3" fmla="*/ 3235124 h 3235124"/>
              </a:gdLst>
              <a:ahLst/>
              <a:cxnLst>
                <a:cxn ang="0">
                  <a:pos x="connsiteX0" y="connsiteY0"/>
                </a:cxn>
                <a:cxn ang="0">
                  <a:pos x="connsiteX1" y="connsiteY1"/>
                </a:cxn>
                <a:cxn ang="0">
                  <a:pos x="connsiteX2" y="connsiteY2"/>
                </a:cxn>
                <a:cxn ang="0">
                  <a:pos x="connsiteX3" y="connsiteY3"/>
                </a:cxn>
              </a:cxnLst>
              <a:rect l="l" t="t" r="r" b="b"/>
              <a:pathLst>
                <a:path w="12192000" h="3235124">
                  <a:moveTo>
                    <a:pt x="0" y="0"/>
                  </a:moveTo>
                  <a:lnTo>
                    <a:pt x="12192000" y="0"/>
                  </a:lnTo>
                  <a:lnTo>
                    <a:pt x="12192000" y="3235124"/>
                  </a:lnTo>
                  <a:lnTo>
                    <a:pt x="0" y="3235124"/>
                  </a:lnTo>
                  <a:close/>
                </a:path>
              </a:pathLst>
            </a:custGeom>
            <a:blipFill>
              <a:blip r:embed="rId3"/>
              <a:srcRect/>
              <a:stretch>
                <a:fillRect t="-57675" b="-57675"/>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dirty="0">
                <a:solidFill>
                  <a:schemeClr val="tx1"/>
                </a:solidFill>
                <a:cs typeface="+mn-ea"/>
                <a:sym typeface="+mn-lt"/>
              </a:endParaRPr>
            </a:p>
          </p:txBody>
        </p:sp>
        <p:sp>
          <p:nvSpPr>
            <p:cNvPr id="5" name="Title">
              <a:extLst>
                <a:ext uri="{FF2B5EF4-FFF2-40B4-BE49-F238E27FC236}">
                  <a16:creationId xmlns:a16="http://schemas.microsoft.com/office/drawing/2014/main" id="{CF9300A8-F3EA-01F7-7FB3-6649BB3C5C58}"/>
                </a:ext>
              </a:extLst>
            </p:cNvPr>
            <p:cNvSpPr txBox="1"/>
            <p:nvPr/>
          </p:nvSpPr>
          <p:spPr>
            <a:xfrm>
              <a:off x="660400" y="1130300"/>
              <a:ext cx="10858500" cy="506589"/>
            </a:xfrm>
            <a:prstGeom prst="rect">
              <a:avLst/>
            </a:prstGeom>
            <a:noFill/>
          </p:spPr>
          <p:txBody>
            <a:bodyPr vert="horz" wrap="square" rtlCol="0" anchor="ctr" anchorCtr="0">
              <a:normAutofit/>
            </a:bodyPr>
            <a:lstStyle/>
            <a:p>
              <a:r>
                <a:rPr lang="zh-CN" altLang="en-US" sz="2400" b="1" dirty="0">
                  <a:cs typeface="+mn-ea"/>
                  <a:sym typeface="+mn-lt"/>
                </a:rPr>
                <a:t>理解入侵检测的核心含义</a:t>
              </a:r>
              <a:endParaRPr lang="en-US" dirty="0"/>
            </a:p>
          </p:txBody>
        </p:sp>
        <p:sp>
          <p:nvSpPr>
            <p:cNvPr id="6" name="ComponentBackground1">
              <a:extLst>
                <a:ext uri="{FF2B5EF4-FFF2-40B4-BE49-F238E27FC236}">
                  <a16:creationId xmlns:a16="http://schemas.microsoft.com/office/drawing/2014/main" id="{663619F2-5199-B86D-4223-31341082912B}"/>
                </a:ext>
              </a:extLst>
            </p:cNvPr>
            <p:cNvSpPr/>
            <p:nvPr/>
          </p:nvSpPr>
          <p:spPr>
            <a:xfrm>
              <a:off x="660400" y="1643605"/>
              <a:ext cx="10858500" cy="4490494"/>
            </a:xfrm>
            <a:prstGeom prst="roundRect">
              <a:avLst>
                <a:gd name="adj" fmla="val 3330"/>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sym typeface="+mn-lt"/>
              </a:endParaRPr>
            </a:p>
          </p:txBody>
        </p:sp>
        <p:grpSp>
          <p:nvGrpSpPr>
            <p:cNvPr id="7" name="组合 6">
              <a:extLst>
                <a:ext uri="{FF2B5EF4-FFF2-40B4-BE49-F238E27FC236}">
                  <a16:creationId xmlns:a16="http://schemas.microsoft.com/office/drawing/2014/main" id="{6A220E90-85CD-1E3E-018F-9EA7C2D4D746}"/>
                </a:ext>
              </a:extLst>
            </p:cNvPr>
            <p:cNvGrpSpPr/>
            <p:nvPr/>
          </p:nvGrpSpPr>
          <p:grpSpPr>
            <a:xfrm>
              <a:off x="805863" y="1756936"/>
              <a:ext cx="5242513" cy="2029770"/>
              <a:chOff x="4227904" y="1872683"/>
              <a:chExt cx="5279521" cy="2029770"/>
            </a:xfrm>
          </p:grpSpPr>
          <p:sp>
            <p:nvSpPr>
              <p:cNvPr id="20" name="Number1">
                <a:extLst>
                  <a:ext uri="{FF2B5EF4-FFF2-40B4-BE49-F238E27FC236}">
                    <a16:creationId xmlns:a16="http://schemas.microsoft.com/office/drawing/2014/main" id="{21B3C0CE-3BF8-65A4-AAFA-5FA4E094B6C4}"/>
                  </a:ext>
                </a:extLst>
              </p:cNvPr>
              <p:cNvSpPr/>
              <p:nvPr/>
            </p:nvSpPr>
            <p:spPr>
              <a:xfrm>
                <a:off x="4227904" y="1872683"/>
                <a:ext cx="581303" cy="54503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GB" altLang="zh-CN" sz="2800" b="1" dirty="0">
                    <a:solidFill>
                      <a:schemeClr val="accent1"/>
                    </a:solidFill>
                    <a:cs typeface="+mn-ea"/>
                    <a:sym typeface="+mn-lt"/>
                  </a:rPr>
                  <a:t>1</a:t>
                </a:r>
                <a:endParaRPr lang="zh-CN" altLang="en-US" sz="2800" b="1" dirty="0">
                  <a:solidFill>
                    <a:schemeClr val="accent1"/>
                  </a:solidFill>
                  <a:cs typeface="+mn-ea"/>
                  <a:sym typeface="+mn-lt"/>
                </a:endParaRPr>
              </a:p>
            </p:txBody>
          </p:sp>
          <p:sp>
            <p:nvSpPr>
              <p:cNvPr id="21" name="Text1">
                <a:extLst>
                  <a:ext uri="{FF2B5EF4-FFF2-40B4-BE49-F238E27FC236}">
                    <a16:creationId xmlns:a16="http://schemas.microsoft.com/office/drawing/2014/main" id="{1E81414F-D469-AD7E-CDEE-1C47522470D1}"/>
                  </a:ext>
                </a:extLst>
              </p:cNvPr>
              <p:cNvSpPr txBox="1"/>
              <p:nvPr/>
            </p:nvSpPr>
            <p:spPr>
              <a:xfrm>
                <a:off x="4806281" y="2441401"/>
                <a:ext cx="4701144" cy="1461052"/>
              </a:xfrm>
              <a:prstGeom prst="rect">
                <a:avLst/>
              </a:prstGeom>
              <a:noFill/>
            </p:spPr>
            <p:txBody>
              <a:bodyPr wrap="square" rtlCol="0" anchor="t" anchorCtr="0">
                <a:normAutofit/>
              </a:bodyPr>
              <a:lstStyle/>
              <a:p>
                <a:pPr marR="0" lvl="0" defTabSz="913765" rtl="0" eaLnBrk="1" fontAlgn="auto" latinLnBrk="0" hangingPunct="1">
                  <a:lnSpc>
                    <a:spcPct val="120000"/>
                  </a:lnSpc>
                  <a:spcBef>
                    <a:spcPts val="0"/>
                  </a:spcBef>
                  <a:spcAft>
                    <a:spcPts val="0"/>
                  </a:spcAft>
                  <a:buClrTx/>
                  <a:buSzPct val="100000"/>
                  <a:defRPr/>
                </a:pPr>
                <a:r>
                  <a:rPr kumimoji="0" lang="zh-CN" altLang="en-US" sz="1200" i="0" u="none" strike="noStrike" kern="1200" cap="none" spc="0" normalizeH="0" baseline="0" noProof="0" dirty="0">
                    <a:ln>
                      <a:noFill/>
                    </a:ln>
                    <a:effectLst/>
                    <a:uLnTx/>
                    <a:uFillTx/>
                    <a:cs typeface="+mn-ea"/>
                    <a:sym typeface="+mn-lt"/>
                  </a:rPr>
                  <a:t>阐述入侵检测的定义及其在网络安全中的作用，帮助理解其核心含义，包括对潜在威胁的识别与响应机制。</a:t>
                </a:r>
                <a:endParaRPr lang="en-US" dirty="0"/>
              </a:p>
            </p:txBody>
          </p:sp>
          <p:sp>
            <p:nvSpPr>
              <p:cNvPr id="22" name="Bullet1">
                <a:extLst>
                  <a:ext uri="{FF2B5EF4-FFF2-40B4-BE49-F238E27FC236}">
                    <a16:creationId xmlns:a16="http://schemas.microsoft.com/office/drawing/2014/main" id="{66C1D45A-BF35-DA35-6CD0-5F6AF4D2FF02}"/>
                  </a:ext>
                </a:extLst>
              </p:cNvPr>
              <p:cNvSpPr txBox="1"/>
              <p:nvPr/>
            </p:nvSpPr>
            <p:spPr>
              <a:xfrm>
                <a:off x="4806281" y="1872683"/>
                <a:ext cx="4701144" cy="545038"/>
              </a:xfrm>
              <a:prstGeom prst="rect">
                <a:avLst/>
              </a:prstGeom>
              <a:noFill/>
            </p:spPr>
            <p:txBody>
              <a:bodyPr wrap="square" rtlCol="0" anchor="ctr" anchorCtr="0">
                <a:normAutofit/>
              </a:bodyPr>
              <a:lstStyle/>
              <a:p>
                <a:pPr>
                  <a:lnSpc>
                    <a:spcPct val="120000"/>
                  </a:lnSpc>
                </a:pPr>
                <a:r>
                  <a:rPr lang="zh-CN" altLang="en-US" b="1" dirty="0">
                    <a:cs typeface="+mn-ea"/>
                    <a:sym typeface="+mn-lt"/>
                  </a:rPr>
                  <a:t>入侵检测基本概念</a:t>
                </a:r>
                <a:endParaRPr lang="en-US" dirty="0"/>
              </a:p>
            </p:txBody>
          </p:sp>
        </p:grpSp>
        <p:grpSp>
          <p:nvGrpSpPr>
            <p:cNvPr id="8" name="组合 7">
              <a:extLst>
                <a:ext uri="{FF2B5EF4-FFF2-40B4-BE49-F238E27FC236}">
                  <a16:creationId xmlns:a16="http://schemas.microsoft.com/office/drawing/2014/main" id="{1EF9013D-3CB5-8882-5FDB-847E822FAF8C}"/>
                </a:ext>
              </a:extLst>
            </p:cNvPr>
            <p:cNvGrpSpPr/>
            <p:nvPr/>
          </p:nvGrpSpPr>
          <p:grpSpPr>
            <a:xfrm>
              <a:off x="805863" y="3913830"/>
              <a:ext cx="5242513" cy="2029770"/>
              <a:chOff x="4227904" y="1872683"/>
              <a:chExt cx="5279521" cy="2029770"/>
            </a:xfrm>
          </p:grpSpPr>
          <p:sp>
            <p:nvSpPr>
              <p:cNvPr id="17" name="Number2">
                <a:extLst>
                  <a:ext uri="{FF2B5EF4-FFF2-40B4-BE49-F238E27FC236}">
                    <a16:creationId xmlns:a16="http://schemas.microsoft.com/office/drawing/2014/main" id="{915D3B6F-C499-9922-3908-137B1DD4865D}"/>
                  </a:ext>
                </a:extLst>
              </p:cNvPr>
              <p:cNvSpPr/>
              <p:nvPr/>
            </p:nvSpPr>
            <p:spPr>
              <a:xfrm>
                <a:off x="4227904" y="1872683"/>
                <a:ext cx="581303" cy="54503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GB" altLang="zh-CN" sz="2800" b="1" dirty="0">
                    <a:solidFill>
                      <a:schemeClr val="accent1"/>
                    </a:solidFill>
                    <a:cs typeface="+mn-ea"/>
                    <a:sym typeface="+mn-lt"/>
                  </a:rPr>
                  <a:t>2</a:t>
                </a:r>
                <a:endParaRPr lang="zh-CN" altLang="en-US" sz="2800" b="1" dirty="0">
                  <a:solidFill>
                    <a:schemeClr val="accent1"/>
                  </a:solidFill>
                  <a:cs typeface="+mn-ea"/>
                  <a:sym typeface="+mn-lt"/>
                </a:endParaRPr>
              </a:p>
            </p:txBody>
          </p:sp>
          <p:sp>
            <p:nvSpPr>
              <p:cNvPr id="18" name="Text2">
                <a:extLst>
                  <a:ext uri="{FF2B5EF4-FFF2-40B4-BE49-F238E27FC236}">
                    <a16:creationId xmlns:a16="http://schemas.microsoft.com/office/drawing/2014/main" id="{989E77ED-218A-D152-1262-3FF05984DB8D}"/>
                  </a:ext>
                </a:extLst>
              </p:cNvPr>
              <p:cNvSpPr txBox="1"/>
              <p:nvPr/>
            </p:nvSpPr>
            <p:spPr>
              <a:xfrm>
                <a:off x="4806281" y="2441401"/>
                <a:ext cx="4701144" cy="1461052"/>
              </a:xfrm>
              <a:prstGeom prst="rect">
                <a:avLst/>
              </a:prstGeom>
              <a:noFill/>
            </p:spPr>
            <p:txBody>
              <a:bodyPr wrap="square" rtlCol="0" anchor="t" anchorCtr="0">
                <a:normAutofit/>
              </a:bodyPr>
              <a:lstStyle/>
              <a:p>
                <a:pPr marR="0" lvl="0" defTabSz="913765" rtl="0" eaLnBrk="1" fontAlgn="auto" latinLnBrk="0" hangingPunct="1">
                  <a:lnSpc>
                    <a:spcPct val="120000"/>
                  </a:lnSpc>
                  <a:spcBef>
                    <a:spcPts val="0"/>
                  </a:spcBef>
                  <a:spcAft>
                    <a:spcPts val="0"/>
                  </a:spcAft>
                  <a:buClrTx/>
                  <a:buSzPct val="100000"/>
                  <a:defRPr/>
                </a:pPr>
                <a:r>
                  <a:rPr kumimoji="0" lang="zh-CN" altLang="en-US" sz="1200" i="0" u="none" strike="noStrike" kern="1200" cap="none" spc="0" normalizeH="0" baseline="0" noProof="0" dirty="0">
                    <a:ln>
                      <a:noFill/>
                    </a:ln>
                    <a:effectLst/>
                    <a:uLnTx/>
                    <a:uFillTx/>
                    <a:cs typeface="+mn-ea"/>
                    <a:sym typeface="+mn-lt"/>
                  </a:rPr>
                  <a:t>解析入侵检测系统如何识别异常行为和已知攻击模式，通过数据分析技术提取关键特征以增强检测能力。</a:t>
                </a:r>
                <a:endParaRPr lang="en-US" dirty="0"/>
              </a:p>
            </p:txBody>
          </p:sp>
          <p:sp>
            <p:nvSpPr>
              <p:cNvPr id="19" name="Bullet2">
                <a:extLst>
                  <a:ext uri="{FF2B5EF4-FFF2-40B4-BE49-F238E27FC236}">
                    <a16:creationId xmlns:a16="http://schemas.microsoft.com/office/drawing/2014/main" id="{61259E9F-1D08-D317-90B7-5CD7CE02FB32}"/>
                  </a:ext>
                </a:extLst>
              </p:cNvPr>
              <p:cNvSpPr txBox="1"/>
              <p:nvPr/>
            </p:nvSpPr>
            <p:spPr>
              <a:xfrm>
                <a:off x="4806281" y="1872683"/>
                <a:ext cx="4701144" cy="545038"/>
              </a:xfrm>
              <a:prstGeom prst="rect">
                <a:avLst/>
              </a:prstGeom>
              <a:noFill/>
            </p:spPr>
            <p:txBody>
              <a:bodyPr wrap="square" rtlCol="0" anchor="ctr" anchorCtr="0">
                <a:normAutofit/>
              </a:bodyPr>
              <a:lstStyle/>
              <a:p>
                <a:pPr>
                  <a:lnSpc>
                    <a:spcPct val="120000"/>
                  </a:lnSpc>
                </a:pPr>
                <a:r>
                  <a:rPr lang="zh-CN" altLang="en-US" b="1" dirty="0">
                    <a:cs typeface="+mn-ea"/>
                    <a:sym typeface="+mn-lt"/>
                  </a:rPr>
                  <a:t>入侵行为特征分析</a:t>
                </a:r>
                <a:endParaRPr lang="en-US" dirty="0"/>
              </a:p>
            </p:txBody>
          </p:sp>
        </p:grpSp>
        <p:grpSp>
          <p:nvGrpSpPr>
            <p:cNvPr id="9" name="组合 8">
              <a:extLst>
                <a:ext uri="{FF2B5EF4-FFF2-40B4-BE49-F238E27FC236}">
                  <a16:creationId xmlns:a16="http://schemas.microsoft.com/office/drawing/2014/main" id="{D9B7AB41-98F6-F1DA-BC5E-B953E205F44A}"/>
                </a:ext>
              </a:extLst>
            </p:cNvPr>
            <p:cNvGrpSpPr/>
            <p:nvPr/>
          </p:nvGrpSpPr>
          <p:grpSpPr>
            <a:xfrm>
              <a:off x="6083922" y="1756936"/>
              <a:ext cx="5242513" cy="2029770"/>
              <a:chOff x="4227904" y="1872683"/>
              <a:chExt cx="5279521" cy="2029770"/>
            </a:xfrm>
          </p:grpSpPr>
          <p:sp>
            <p:nvSpPr>
              <p:cNvPr id="14" name="Number3">
                <a:extLst>
                  <a:ext uri="{FF2B5EF4-FFF2-40B4-BE49-F238E27FC236}">
                    <a16:creationId xmlns:a16="http://schemas.microsoft.com/office/drawing/2014/main" id="{6546506E-33ED-0A68-46D4-50BF1DD60E0D}"/>
                  </a:ext>
                </a:extLst>
              </p:cNvPr>
              <p:cNvSpPr/>
              <p:nvPr/>
            </p:nvSpPr>
            <p:spPr>
              <a:xfrm>
                <a:off x="4227904" y="1872683"/>
                <a:ext cx="581303" cy="54503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GB" altLang="zh-CN" sz="2800" b="1" dirty="0">
                    <a:solidFill>
                      <a:schemeClr val="accent1"/>
                    </a:solidFill>
                    <a:cs typeface="+mn-ea"/>
                    <a:sym typeface="+mn-lt"/>
                  </a:rPr>
                  <a:t>3</a:t>
                </a:r>
                <a:endParaRPr lang="zh-CN" altLang="en-US" sz="2800" b="1" dirty="0">
                  <a:solidFill>
                    <a:schemeClr val="accent1"/>
                  </a:solidFill>
                  <a:cs typeface="+mn-ea"/>
                  <a:sym typeface="+mn-lt"/>
                </a:endParaRPr>
              </a:p>
            </p:txBody>
          </p:sp>
          <p:sp>
            <p:nvSpPr>
              <p:cNvPr id="15" name="Text3">
                <a:extLst>
                  <a:ext uri="{FF2B5EF4-FFF2-40B4-BE49-F238E27FC236}">
                    <a16:creationId xmlns:a16="http://schemas.microsoft.com/office/drawing/2014/main" id="{E6169862-4FCF-DF5D-453A-21887C28276D}"/>
                  </a:ext>
                </a:extLst>
              </p:cNvPr>
              <p:cNvSpPr txBox="1"/>
              <p:nvPr/>
            </p:nvSpPr>
            <p:spPr>
              <a:xfrm>
                <a:off x="4806281" y="2441401"/>
                <a:ext cx="4701144" cy="1461052"/>
              </a:xfrm>
              <a:prstGeom prst="rect">
                <a:avLst/>
              </a:prstGeom>
              <a:noFill/>
            </p:spPr>
            <p:txBody>
              <a:bodyPr wrap="square" rtlCol="0" anchor="t" anchorCtr="0">
                <a:normAutofit/>
              </a:bodyPr>
              <a:lstStyle/>
              <a:p>
                <a:pPr marR="0" lvl="0" defTabSz="913765" rtl="0" eaLnBrk="1" fontAlgn="auto" latinLnBrk="0" hangingPunct="1">
                  <a:lnSpc>
                    <a:spcPct val="120000"/>
                  </a:lnSpc>
                  <a:spcBef>
                    <a:spcPts val="0"/>
                  </a:spcBef>
                  <a:spcAft>
                    <a:spcPts val="0"/>
                  </a:spcAft>
                  <a:buClrTx/>
                  <a:buSzPct val="100000"/>
                  <a:defRPr/>
                </a:pPr>
                <a:r>
                  <a:rPr kumimoji="0" lang="zh-CN" altLang="en-US" sz="1200" i="0" u="none" strike="noStrike" kern="1200" cap="none" spc="0" normalizeH="0" baseline="0" noProof="0" dirty="0">
                    <a:ln>
                      <a:noFill/>
                    </a:ln>
                    <a:effectLst/>
                    <a:uLnTx/>
                    <a:uFillTx/>
                    <a:cs typeface="+mn-ea"/>
                    <a:sym typeface="+mn-lt"/>
                  </a:rPr>
                  <a:t>明确入侵检测的目标，涵盖网络流量、主机活动等监测范围，确保系统能够全面覆盖各类潜在风险点。</a:t>
                </a:r>
                <a:endParaRPr lang="en-US" dirty="0"/>
              </a:p>
            </p:txBody>
          </p:sp>
          <p:sp>
            <p:nvSpPr>
              <p:cNvPr id="16" name="Bullet3">
                <a:extLst>
                  <a:ext uri="{FF2B5EF4-FFF2-40B4-BE49-F238E27FC236}">
                    <a16:creationId xmlns:a16="http://schemas.microsoft.com/office/drawing/2014/main" id="{F1F3D0F6-9FCE-3251-8D9E-CF66891B8626}"/>
                  </a:ext>
                </a:extLst>
              </p:cNvPr>
              <p:cNvSpPr txBox="1"/>
              <p:nvPr/>
            </p:nvSpPr>
            <p:spPr>
              <a:xfrm>
                <a:off x="4806281" y="1872683"/>
                <a:ext cx="4701144" cy="545038"/>
              </a:xfrm>
              <a:prstGeom prst="rect">
                <a:avLst/>
              </a:prstGeom>
              <a:noFill/>
            </p:spPr>
            <p:txBody>
              <a:bodyPr wrap="square" rtlCol="0" anchor="ctr" anchorCtr="0">
                <a:normAutofit/>
              </a:bodyPr>
              <a:lstStyle/>
              <a:p>
                <a:pPr>
                  <a:lnSpc>
                    <a:spcPct val="120000"/>
                  </a:lnSpc>
                </a:pPr>
                <a:r>
                  <a:rPr lang="zh-CN" altLang="en-US" b="1" dirty="0">
                    <a:cs typeface="+mn-ea"/>
                    <a:sym typeface="+mn-lt"/>
                  </a:rPr>
                  <a:t>检测目标与范围</a:t>
                </a:r>
                <a:endParaRPr lang="en-US" dirty="0"/>
              </a:p>
            </p:txBody>
          </p:sp>
        </p:grpSp>
        <p:grpSp>
          <p:nvGrpSpPr>
            <p:cNvPr id="10" name="组合 9">
              <a:extLst>
                <a:ext uri="{FF2B5EF4-FFF2-40B4-BE49-F238E27FC236}">
                  <a16:creationId xmlns:a16="http://schemas.microsoft.com/office/drawing/2014/main" id="{6F398957-3D7A-39C1-7948-CBCB85EF9608}"/>
                </a:ext>
              </a:extLst>
            </p:cNvPr>
            <p:cNvGrpSpPr/>
            <p:nvPr/>
          </p:nvGrpSpPr>
          <p:grpSpPr>
            <a:xfrm>
              <a:off x="6083922" y="3913830"/>
              <a:ext cx="5242513" cy="2029770"/>
              <a:chOff x="4227904" y="1872683"/>
              <a:chExt cx="5279521" cy="2029770"/>
            </a:xfrm>
          </p:grpSpPr>
          <p:sp>
            <p:nvSpPr>
              <p:cNvPr id="11" name="Number4">
                <a:extLst>
                  <a:ext uri="{FF2B5EF4-FFF2-40B4-BE49-F238E27FC236}">
                    <a16:creationId xmlns:a16="http://schemas.microsoft.com/office/drawing/2014/main" id="{AC56B972-D16C-E8A8-6EE2-D5FAFA7D5F7A}"/>
                  </a:ext>
                </a:extLst>
              </p:cNvPr>
              <p:cNvSpPr/>
              <p:nvPr/>
            </p:nvSpPr>
            <p:spPr>
              <a:xfrm>
                <a:off x="4227904" y="1872683"/>
                <a:ext cx="581303" cy="54503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GB" altLang="zh-CN" sz="2800" b="1" dirty="0">
                    <a:solidFill>
                      <a:schemeClr val="accent1"/>
                    </a:solidFill>
                    <a:cs typeface="+mn-ea"/>
                    <a:sym typeface="+mn-lt"/>
                  </a:rPr>
                  <a:t>4</a:t>
                </a:r>
                <a:endParaRPr lang="zh-CN" altLang="en-US" sz="2800" b="1" dirty="0">
                  <a:solidFill>
                    <a:schemeClr val="accent1"/>
                  </a:solidFill>
                  <a:cs typeface="+mn-ea"/>
                  <a:sym typeface="+mn-lt"/>
                </a:endParaRPr>
              </a:p>
            </p:txBody>
          </p:sp>
          <p:sp>
            <p:nvSpPr>
              <p:cNvPr id="12" name="Text4">
                <a:extLst>
                  <a:ext uri="{FF2B5EF4-FFF2-40B4-BE49-F238E27FC236}">
                    <a16:creationId xmlns:a16="http://schemas.microsoft.com/office/drawing/2014/main" id="{B3EE903D-46D1-82D2-C357-0AECD8F51E44}"/>
                  </a:ext>
                </a:extLst>
              </p:cNvPr>
              <p:cNvSpPr txBox="1"/>
              <p:nvPr/>
            </p:nvSpPr>
            <p:spPr>
              <a:xfrm>
                <a:off x="4806281" y="2441401"/>
                <a:ext cx="4701144" cy="1461052"/>
              </a:xfrm>
              <a:prstGeom prst="rect">
                <a:avLst/>
              </a:prstGeom>
              <a:noFill/>
            </p:spPr>
            <p:txBody>
              <a:bodyPr wrap="square" rtlCol="0" anchor="t" anchorCtr="0">
                <a:normAutofit/>
              </a:bodyPr>
              <a:lstStyle/>
              <a:p>
                <a:pPr marR="0" lvl="0" defTabSz="913765" rtl="0" eaLnBrk="1" fontAlgn="auto" latinLnBrk="0" hangingPunct="1">
                  <a:lnSpc>
                    <a:spcPct val="120000"/>
                  </a:lnSpc>
                  <a:spcBef>
                    <a:spcPts val="0"/>
                  </a:spcBef>
                  <a:spcAft>
                    <a:spcPts val="0"/>
                  </a:spcAft>
                  <a:buClrTx/>
                  <a:buSzPct val="100000"/>
                  <a:defRPr/>
                </a:pPr>
                <a:r>
                  <a:rPr kumimoji="0" lang="zh-CN" altLang="en-US" sz="1200" i="0" u="none" strike="noStrike" kern="1200" cap="none" spc="0" normalizeH="0" baseline="0" noProof="0" dirty="0">
                    <a:ln>
                      <a:noFill/>
                    </a:ln>
                    <a:effectLst/>
                    <a:uLnTx/>
                    <a:uFillTx/>
                    <a:cs typeface="+mn-ea"/>
                    <a:sym typeface="+mn-lt"/>
                  </a:rPr>
                  <a:t>强调入侵检测在现代安全体系中的重要性，通过实时监控和告警功能减少安全事件造成的损失并提升防护水平。</a:t>
                </a:r>
                <a:endParaRPr lang="en-US" dirty="0"/>
              </a:p>
            </p:txBody>
          </p:sp>
          <p:sp>
            <p:nvSpPr>
              <p:cNvPr id="13" name="Bullet4">
                <a:extLst>
                  <a:ext uri="{FF2B5EF4-FFF2-40B4-BE49-F238E27FC236}">
                    <a16:creationId xmlns:a16="http://schemas.microsoft.com/office/drawing/2014/main" id="{6D71232E-CF15-F4B2-4F04-E6A59222382D}"/>
                  </a:ext>
                </a:extLst>
              </p:cNvPr>
              <p:cNvSpPr txBox="1"/>
              <p:nvPr/>
            </p:nvSpPr>
            <p:spPr>
              <a:xfrm>
                <a:off x="4806281" y="1872683"/>
                <a:ext cx="4701144" cy="545038"/>
              </a:xfrm>
              <a:prstGeom prst="rect">
                <a:avLst/>
              </a:prstGeom>
              <a:noFill/>
            </p:spPr>
            <p:txBody>
              <a:bodyPr wrap="square" rtlCol="0" anchor="ctr" anchorCtr="0">
                <a:normAutofit/>
              </a:bodyPr>
              <a:lstStyle/>
              <a:p>
                <a:pPr>
                  <a:lnSpc>
                    <a:spcPct val="120000"/>
                  </a:lnSpc>
                </a:pPr>
                <a:r>
                  <a:rPr lang="zh-CN" altLang="en-US" b="1" dirty="0">
                    <a:cs typeface="+mn-ea"/>
                    <a:sym typeface="+mn-lt"/>
                  </a:rPr>
                  <a:t>安全防护的意义</a:t>
                </a:r>
                <a:endParaRPr lang="en-US" dirty="0"/>
              </a:p>
            </p:txBody>
          </p:sp>
        </p:grpSp>
      </p:grpSp>
    </p:spTree>
    <p:extLst>
      <p:ext uri="{BB962C8B-B14F-4D97-AF65-F5344CB8AC3E}">
        <p14:creationId xmlns:p14="http://schemas.microsoft.com/office/powerpoint/2010/main" val="3619597712"/>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sp>
        <p:nvSpPr>
          <p:cNvPr id="2" name="标题 4294967294"/>
          <p:cNvSpPr txBox="1">
            <a:spLocks/>
          </p:cNvSpPr>
          <p:nvPr/>
        </p:nvSpPr>
        <p:spPr>
          <a:xfrm>
            <a:off x="178262" y="178231"/>
            <a:ext cx="10858500" cy="900112"/>
          </a:xfrm>
          <a:prstGeom prst="rect">
            <a:avLst/>
          </a:prstGeom>
        </p:spPr>
        <p:txBody>
          <a:bodyPr/>
          <a:lst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a:lstStyle>
          <a:p>
            <a:r>
              <a:rPr lang="zh-CN" altLang="en-US" dirty="0" smtClean="0"/>
              <a:t>入侵检测的历史发展</a:t>
            </a:r>
            <a:endParaRPr lang="zh-CN" altLang="en-US" dirty="0"/>
          </a:p>
        </p:txBody>
      </p:sp>
      <p:grpSp>
        <p:nvGrpSpPr>
          <p:cNvPr id="3" name="3f94733e-4881-4fb3-a65e-d932da78be28.source.5.zh-Hans.pptx">
            <a:extLst>
              <a:ext uri="{FF2B5EF4-FFF2-40B4-BE49-F238E27FC236}">
                <a16:creationId xmlns:a16="http://schemas.microsoft.com/office/drawing/2014/main" id="{0FB12D40-A847-9FB3-6607-905B96AF4EA2}"/>
              </a:ext>
            </a:extLst>
          </p:cNvPr>
          <p:cNvGrpSpPr/>
          <p:nvPr/>
        </p:nvGrpSpPr>
        <p:grpSpPr>
          <a:xfrm>
            <a:off x="178262" y="864524"/>
            <a:ext cx="8816109" cy="5328458"/>
            <a:chOff x="660400" y="1130300"/>
            <a:chExt cx="10858500" cy="5727700"/>
          </a:xfrm>
        </p:grpSpPr>
        <p:grpSp>
          <p:nvGrpSpPr>
            <p:cNvPr id="4" name="组合 3">
              <a:extLst>
                <a:ext uri="{FF2B5EF4-FFF2-40B4-BE49-F238E27FC236}">
                  <a16:creationId xmlns:a16="http://schemas.microsoft.com/office/drawing/2014/main" id="{3608643E-AF2C-2338-F5C9-9EC4B0FE52E0}"/>
                </a:ext>
              </a:extLst>
            </p:cNvPr>
            <p:cNvGrpSpPr/>
            <p:nvPr/>
          </p:nvGrpSpPr>
          <p:grpSpPr>
            <a:xfrm>
              <a:off x="660400" y="2276880"/>
              <a:ext cx="10858500" cy="4581120"/>
              <a:chOff x="660400" y="2276880"/>
              <a:chExt cx="9034500" cy="4581120"/>
            </a:xfrm>
          </p:grpSpPr>
          <p:grpSp>
            <p:nvGrpSpPr>
              <p:cNvPr id="6" name="组合 5">
                <a:extLst>
                  <a:ext uri="{FF2B5EF4-FFF2-40B4-BE49-F238E27FC236}">
                    <a16:creationId xmlns:a16="http://schemas.microsoft.com/office/drawing/2014/main" id="{80CBAE04-77B1-BB48-4BCC-4E092A250E20}"/>
                  </a:ext>
                </a:extLst>
              </p:cNvPr>
              <p:cNvGrpSpPr/>
              <p:nvPr/>
            </p:nvGrpSpPr>
            <p:grpSpPr>
              <a:xfrm>
                <a:off x="660400" y="2276880"/>
                <a:ext cx="1738504" cy="4581120"/>
                <a:chOff x="660400" y="2017487"/>
                <a:chExt cx="1738504" cy="4581120"/>
              </a:xfrm>
            </p:grpSpPr>
            <p:sp>
              <p:nvSpPr>
                <p:cNvPr id="27" name="ComponentBackground1">
                  <a:extLst>
                    <a:ext uri="{FF2B5EF4-FFF2-40B4-BE49-F238E27FC236}">
                      <a16:creationId xmlns:a16="http://schemas.microsoft.com/office/drawing/2014/main" id="{0AEE1FC2-0852-0B40-E58A-B03682454272}"/>
                    </a:ext>
                  </a:extLst>
                </p:cNvPr>
                <p:cNvSpPr>
                  <a:spLocks/>
                </p:cNvSpPr>
                <p:nvPr/>
              </p:nvSpPr>
              <p:spPr>
                <a:xfrm>
                  <a:off x="660400" y="2017487"/>
                  <a:ext cx="1738504" cy="4581120"/>
                </a:xfrm>
                <a:prstGeom prst="rect">
                  <a:avLst/>
                </a:prstGeom>
                <a:solidFill>
                  <a:schemeClr val="tx1">
                    <a:alpha val="5000"/>
                  </a:schemeClr>
                </a:solidFill>
                <a:ln w="6350">
                  <a:noFill/>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chorCtr="0">
                  <a:normAutofit/>
                </a:bodyPr>
                <a:lstStyle/>
                <a:p>
                  <a:pPr algn="ctr">
                    <a:lnSpc>
                      <a:spcPct val="120000"/>
                    </a:lnSpc>
                  </a:pPr>
                  <a:endParaRPr lang="zh-CN" altLang="en-US" sz="2400" b="1" dirty="0">
                    <a:solidFill>
                      <a:schemeClr val="lt1"/>
                    </a:solidFill>
                    <a:sym typeface="+mn-lt"/>
                  </a:endParaRPr>
                </a:p>
              </p:txBody>
            </p:sp>
            <p:sp>
              <p:nvSpPr>
                <p:cNvPr id="28" name="Bullet1">
                  <a:extLst>
                    <a:ext uri="{FF2B5EF4-FFF2-40B4-BE49-F238E27FC236}">
                      <a16:creationId xmlns:a16="http://schemas.microsoft.com/office/drawing/2014/main" id="{07B46A0E-D3A0-344D-8A99-DD44570E150B}"/>
                    </a:ext>
                  </a:extLst>
                </p:cNvPr>
                <p:cNvSpPr>
                  <a:spLocks/>
                </p:cNvSpPr>
                <p:nvPr/>
              </p:nvSpPr>
              <p:spPr>
                <a:xfrm>
                  <a:off x="719493" y="2235131"/>
                  <a:ext cx="1620318" cy="71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b="1" dirty="0">
                      <a:solidFill>
                        <a:schemeClr val="tx1"/>
                      </a:solidFill>
                      <a:cs typeface="+mn-ea"/>
                      <a:sym typeface="+mn-lt"/>
                    </a:rPr>
                    <a:t>入侵检测的起源</a:t>
                  </a:r>
                  <a:endParaRPr lang="en-US" dirty="0"/>
                </a:p>
              </p:txBody>
            </p:sp>
            <p:sp>
              <p:nvSpPr>
                <p:cNvPr id="29" name="Text1">
                  <a:extLst>
                    <a:ext uri="{FF2B5EF4-FFF2-40B4-BE49-F238E27FC236}">
                      <a16:creationId xmlns:a16="http://schemas.microsoft.com/office/drawing/2014/main" id="{EE780591-81D3-E313-CE67-98B07A9FAA63}"/>
                    </a:ext>
                  </a:extLst>
                </p:cNvPr>
                <p:cNvSpPr>
                  <a:spLocks/>
                </p:cNvSpPr>
                <p:nvPr/>
              </p:nvSpPr>
              <p:spPr>
                <a:xfrm>
                  <a:off x="719493" y="2946330"/>
                  <a:ext cx="1620318" cy="2928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cs typeface="+mn-ea"/>
                      <a:sym typeface="+mn-lt"/>
                    </a:rPr>
                    <a:t>回顾入侵检测技术的起源，从早期计算机安全问题开始，探讨其如何逐步发展为现代网络安全的重要组成部分。</a:t>
                  </a:r>
                  <a:endParaRPr lang="en-US" dirty="0"/>
                </a:p>
              </p:txBody>
            </p:sp>
            <p:sp>
              <p:nvSpPr>
                <p:cNvPr id="30" name="Shape1">
                  <a:extLst>
                    <a:ext uri="{FF2B5EF4-FFF2-40B4-BE49-F238E27FC236}">
                      <a16:creationId xmlns:a16="http://schemas.microsoft.com/office/drawing/2014/main" id="{CD15C2CA-B08A-D0D5-CC4B-6B4DCEDE64F1}"/>
                    </a:ext>
                  </a:extLst>
                </p:cNvPr>
                <p:cNvSpPr/>
                <p:nvPr/>
              </p:nvSpPr>
              <p:spPr>
                <a:xfrm>
                  <a:off x="660400" y="2017487"/>
                  <a:ext cx="1738504" cy="55133"/>
                </a:xfrm>
                <a:prstGeom prst="rect">
                  <a:avLst/>
                </a:prstGeom>
                <a:solidFill>
                  <a:schemeClr val="accent1"/>
                </a:solidFill>
                <a:ln w="6350">
                  <a:noFill/>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chorCtr="0">
                  <a:normAutofit fontScale="25000" lnSpcReduction="20000"/>
                </a:bodyPr>
                <a:lstStyle/>
                <a:p>
                  <a:pPr algn="ctr">
                    <a:lnSpc>
                      <a:spcPct val="120000"/>
                    </a:lnSpc>
                  </a:pPr>
                  <a:endParaRPr lang="zh-CN" altLang="en-US" sz="2400" b="1" dirty="0">
                    <a:solidFill>
                      <a:schemeClr val="lt1"/>
                    </a:solidFill>
                    <a:sym typeface="+mn-lt"/>
                  </a:endParaRPr>
                </a:p>
              </p:txBody>
            </p:sp>
          </p:grpSp>
          <p:grpSp>
            <p:nvGrpSpPr>
              <p:cNvPr id="7" name="组合 6">
                <a:extLst>
                  <a:ext uri="{FF2B5EF4-FFF2-40B4-BE49-F238E27FC236}">
                    <a16:creationId xmlns:a16="http://schemas.microsoft.com/office/drawing/2014/main" id="{5B014B6A-AF28-AD4B-6517-F00579FDA2EB}"/>
                  </a:ext>
                </a:extLst>
              </p:cNvPr>
              <p:cNvGrpSpPr/>
              <p:nvPr/>
            </p:nvGrpSpPr>
            <p:grpSpPr>
              <a:xfrm>
                <a:off x="2484399" y="2276880"/>
                <a:ext cx="1738504" cy="4581120"/>
                <a:chOff x="2484399" y="2017487"/>
                <a:chExt cx="1738504" cy="4581120"/>
              </a:xfrm>
            </p:grpSpPr>
            <p:sp>
              <p:nvSpPr>
                <p:cNvPr id="23" name="ComponentBackground2">
                  <a:extLst>
                    <a:ext uri="{FF2B5EF4-FFF2-40B4-BE49-F238E27FC236}">
                      <a16:creationId xmlns:a16="http://schemas.microsoft.com/office/drawing/2014/main" id="{7FD9CA1E-2DDC-BE8A-08E5-A5FFEEED855B}"/>
                    </a:ext>
                  </a:extLst>
                </p:cNvPr>
                <p:cNvSpPr>
                  <a:spLocks/>
                </p:cNvSpPr>
                <p:nvPr/>
              </p:nvSpPr>
              <p:spPr>
                <a:xfrm>
                  <a:off x="2484399" y="2017487"/>
                  <a:ext cx="1738504" cy="4581120"/>
                </a:xfrm>
                <a:prstGeom prst="rect">
                  <a:avLst/>
                </a:prstGeom>
                <a:solidFill>
                  <a:schemeClr val="tx1">
                    <a:alpha val="5000"/>
                  </a:schemeClr>
                </a:solidFill>
                <a:ln w="6350">
                  <a:noFill/>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chorCtr="0">
                  <a:normAutofit/>
                </a:bodyPr>
                <a:lstStyle/>
                <a:p>
                  <a:pPr algn="ctr">
                    <a:lnSpc>
                      <a:spcPct val="120000"/>
                    </a:lnSpc>
                  </a:pPr>
                  <a:endParaRPr lang="zh-CN" altLang="en-US" sz="2400" b="1" dirty="0">
                    <a:solidFill>
                      <a:schemeClr val="lt1"/>
                    </a:solidFill>
                    <a:sym typeface="+mn-lt"/>
                  </a:endParaRPr>
                </a:p>
              </p:txBody>
            </p:sp>
            <p:sp>
              <p:nvSpPr>
                <p:cNvPr id="24" name="Bullet2">
                  <a:extLst>
                    <a:ext uri="{FF2B5EF4-FFF2-40B4-BE49-F238E27FC236}">
                      <a16:creationId xmlns:a16="http://schemas.microsoft.com/office/drawing/2014/main" id="{B19315E1-78CA-81C5-8DD5-6BDA6E6FEC9C}"/>
                    </a:ext>
                  </a:extLst>
                </p:cNvPr>
                <p:cNvSpPr>
                  <a:spLocks/>
                </p:cNvSpPr>
                <p:nvPr/>
              </p:nvSpPr>
              <p:spPr>
                <a:xfrm>
                  <a:off x="2543492" y="2235131"/>
                  <a:ext cx="1620318" cy="71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b="1" dirty="0">
                      <a:solidFill>
                        <a:schemeClr val="tx1"/>
                      </a:solidFill>
                      <a:cs typeface="+mn-ea"/>
                      <a:sym typeface="+mn-lt"/>
                    </a:rPr>
                    <a:t>初期发展阶段</a:t>
                  </a:r>
                  <a:endParaRPr lang="en-US" dirty="0"/>
                </a:p>
              </p:txBody>
            </p:sp>
            <p:sp>
              <p:nvSpPr>
                <p:cNvPr id="25" name="Text2">
                  <a:extLst>
                    <a:ext uri="{FF2B5EF4-FFF2-40B4-BE49-F238E27FC236}">
                      <a16:creationId xmlns:a16="http://schemas.microsoft.com/office/drawing/2014/main" id="{9EF63BEA-1AF2-A9E9-FED8-D11491106696}"/>
                    </a:ext>
                  </a:extLst>
                </p:cNvPr>
                <p:cNvSpPr>
                  <a:spLocks/>
                </p:cNvSpPr>
                <p:nvPr/>
              </p:nvSpPr>
              <p:spPr>
                <a:xfrm>
                  <a:off x="2543492" y="2946330"/>
                  <a:ext cx="1620318" cy="2928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err="1">
                      <a:solidFill>
                        <a:schemeClr val="tx1"/>
                      </a:solidFill>
                      <a:cs typeface="+mn-ea"/>
                      <a:sym typeface="+mn-lt"/>
                    </a:rPr>
                    <a:t>探讨入侵检测在初期阶段的技术特点和应用形式，分析当时的系统局限性以及推动技术进步的关键因素。</a:t>
                  </a:r>
                  <a:endParaRPr lang="en-US" dirty="0"/>
                </a:p>
              </p:txBody>
            </p:sp>
            <p:sp>
              <p:nvSpPr>
                <p:cNvPr id="26" name="Shape2">
                  <a:extLst>
                    <a:ext uri="{FF2B5EF4-FFF2-40B4-BE49-F238E27FC236}">
                      <a16:creationId xmlns:a16="http://schemas.microsoft.com/office/drawing/2014/main" id="{93EDF118-5F48-5F3B-DFD1-AD4488AE6A0B}"/>
                    </a:ext>
                  </a:extLst>
                </p:cNvPr>
                <p:cNvSpPr/>
                <p:nvPr/>
              </p:nvSpPr>
              <p:spPr>
                <a:xfrm>
                  <a:off x="2484399" y="2017487"/>
                  <a:ext cx="1738504" cy="55133"/>
                </a:xfrm>
                <a:prstGeom prst="rect">
                  <a:avLst/>
                </a:prstGeom>
                <a:solidFill>
                  <a:schemeClr val="accent1"/>
                </a:solidFill>
                <a:ln w="6350">
                  <a:noFill/>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chorCtr="0">
                  <a:normAutofit fontScale="25000" lnSpcReduction="20000"/>
                </a:bodyPr>
                <a:lstStyle/>
                <a:p>
                  <a:pPr algn="ctr">
                    <a:lnSpc>
                      <a:spcPct val="120000"/>
                    </a:lnSpc>
                  </a:pPr>
                  <a:endParaRPr lang="zh-CN" altLang="en-US" sz="2400" b="1" dirty="0">
                    <a:solidFill>
                      <a:schemeClr val="lt1"/>
                    </a:solidFill>
                    <a:sym typeface="+mn-lt"/>
                  </a:endParaRPr>
                </a:p>
              </p:txBody>
            </p:sp>
          </p:grpSp>
          <p:grpSp>
            <p:nvGrpSpPr>
              <p:cNvPr id="8" name="组合 7">
                <a:extLst>
                  <a:ext uri="{FF2B5EF4-FFF2-40B4-BE49-F238E27FC236}">
                    <a16:creationId xmlns:a16="http://schemas.microsoft.com/office/drawing/2014/main" id="{602B4B96-4694-3400-DFC1-EDA0D5AEC5C8}"/>
                  </a:ext>
                </a:extLst>
              </p:cNvPr>
              <p:cNvGrpSpPr/>
              <p:nvPr/>
            </p:nvGrpSpPr>
            <p:grpSpPr>
              <a:xfrm>
                <a:off x="4308398" y="2276880"/>
                <a:ext cx="1738504" cy="4581120"/>
                <a:chOff x="4308398" y="2017487"/>
                <a:chExt cx="1738504" cy="4581120"/>
              </a:xfrm>
            </p:grpSpPr>
            <p:sp>
              <p:nvSpPr>
                <p:cNvPr id="19" name="ComponentBackground3">
                  <a:extLst>
                    <a:ext uri="{FF2B5EF4-FFF2-40B4-BE49-F238E27FC236}">
                      <a16:creationId xmlns:a16="http://schemas.microsoft.com/office/drawing/2014/main" id="{BC964261-2D8F-EAE5-0EFF-D81D26BEFC4B}"/>
                    </a:ext>
                  </a:extLst>
                </p:cNvPr>
                <p:cNvSpPr>
                  <a:spLocks/>
                </p:cNvSpPr>
                <p:nvPr/>
              </p:nvSpPr>
              <p:spPr>
                <a:xfrm>
                  <a:off x="4308398" y="2017487"/>
                  <a:ext cx="1738504" cy="4581120"/>
                </a:xfrm>
                <a:prstGeom prst="rect">
                  <a:avLst/>
                </a:prstGeom>
                <a:solidFill>
                  <a:schemeClr val="tx1">
                    <a:alpha val="5000"/>
                  </a:schemeClr>
                </a:solidFill>
                <a:ln w="6350">
                  <a:noFill/>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chorCtr="0">
                  <a:normAutofit/>
                </a:bodyPr>
                <a:lstStyle/>
                <a:p>
                  <a:pPr algn="ctr">
                    <a:lnSpc>
                      <a:spcPct val="120000"/>
                    </a:lnSpc>
                  </a:pPr>
                  <a:endParaRPr lang="zh-CN" altLang="en-US" sz="2400" b="1" dirty="0">
                    <a:solidFill>
                      <a:schemeClr val="lt1"/>
                    </a:solidFill>
                    <a:sym typeface="+mn-lt"/>
                  </a:endParaRPr>
                </a:p>
              </p:txBody>
            </p:sp>
            <p:sp>
              <p:nvSpPr>
                <p:cNvPr id="20" name="Bullet3">
                  <a:extLst>
                    <a:ext uri="{FF2B5EF4-FFF2-40B4-BE49-F238E27FC236}">
                      <a16:creationId xmlns:a16="http://schemas.microsoft.com/office/drawing/2014/main" id="{E8A84648-8646-9676-A0DA-2A482FCD68D0}"/>
                    </a:ext>
                  </a:extLst>
                </p:cNvPr>
                <p:cNvSpPr>
                  <a:spLocks/>
                </p:cNvSpPr>
                <p:nvPr/>
              </p:nvSpPr>
              <p:spPr>
                <a:xfrm>
                  <a:off x="4367491" y="2235131"/>
                  <a:ext cx="1620318" cy="71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b="1" dirty="0">
                      <a:solidFill>
                        <a:schemeClr val="tx1"/>
                      </a:solidFill>
                      <a:cs typeface="+mn-ea"/>
                      <a:sym typeface="+mn-lt"/>
                    </a:rPr>
                    <a:t>技术演变历程</a:t>
                  </a:r>
                  <a:endParaRPr lang="en-US" dirty="0"/>
                </a:p>
              </p:txBody>
            </p:sp>
            <p:sp>
              <p:nvSpPr>
                <p:cNvPr id="21" name="Text3">
                  <a:extLst>
                    <a:ext uri="{FF2B5EF4-FFF2-40B4-BE49-F238E27FC236}">
                      <a16:creationId xmlns:a16="http://schemas.microsoft.com/office/drawing/2014/main" id="{0DDC837B-4735-1349-2F1F-4B95B7A6BD74}"/>
                    </a:ext>
                  </a:extLst>
                </p:cNvPr>
                <p:cNvSpPr>
                  <a:spLocks/>
                </p:cNvSpPr>
                <p:nvPr/>
              </p:nvSpPr>
              <p:spPr>
                <a:xfrm>
                  <a:off x="4367491" y="2946330"/>
                  <a:ext cx="1620318" cy="2928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err="1">
                      <a:solidFill>
                        <a:schemeClr val="tx1"/>
                      </a:solidFill>
                      <a:cs typeface="+mn-ea"/>
                      <a:sym typeface="+mn-lt"/>
                    </a:rPr>
                    <a:t>深入研究入侵检测技术从基于规则到机器学习模型的转变过程，揭示技术革新对检测效率和准确性的提升作用。</a:t>
                  </a:r>
                  <a:endParaRPr lang="en-US" dirty="0"/>
                </a:p>
              </p:txBody>
            </p:sp>
            <p:sp>
              <p:nvSpPr>
                <p:cNvPr id="22" name="Shape3">
                  <a:extLst>
                    <a:ext uri="{FF2B5EF4-FFF2-40B4-BE49-F238E27FC236}">
                      <a16:creationId xmlns:a16="http://schemas.microsoft.com/office/drawing/2014/main" id="{B9F67FED-9E1B-2037-42D7-8048ECD468B6}"/>
                    </a:ext>
                  </a:extLst>
                </p:cNvPr>
                <p:cNvSpPr/>
                <p:nvPr/>
              </p:nvSpPr>
              <p:spPr>
                <a:xfrm>
                  <a:off x="4308398" y="2017487"/>
                  <a:ext cx="1738504" cy="55133"/>
                </a:xfrm>
                <a:prstGeom prst="rect">
                  <a:avLst/>
                </a:prstGeom>
                <a:solidFill>
                  <a:schemeClr val="accent1"/>
                </a:solidFill>
                <a:ln w="6350">
                  <a:noFill/>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chorCtr="0">
                  <a:normAutofit fontScale="25000" lnSpcReduction="20000"/>
                </a:bodyPr>
                <a:lstStyle/>
                <a:p>
                  <a:pPr algn="ctr">
                    <a:lnSpc>
                      <a:spcPct val="120000"/>
                    </a:lnSpc>
                  </a:pPr>
                  <a:endParaRPr lang="zh-CN" altLang="en-US" sz="2400" b="1" dirty="0">
                    <a:solidFill>
                      <a:schemeClr val="lt1"/>
                    </a:solidFill>
                    <a:sym typeface="+mn-lt"/>
                  </a:endParaRPr>
                </a:p>
              </p:txBody>
            </p:sp>
          </p:grpSp>
          <p:grpSp>
            <p:nvGrpSpPr>
              <p:cNvPr id="9" name="组合 8">
                <a:extLst>
                  <a:ext uri="{FF2B5EF4-FFF2-40B4-BE49-F238E27FC236}">
                    <a16:creationId xmlns:a16="http://schemas.microsoft.com/office/drawing/2014/main" id="{FA5EEBDB-0F09-AD2B-BD36-8E2B376EFBC5}"/>
                  </a:ext>
                </a:extLst>
              </p:cNvPr>
              <p:cNvGrpSpPr/>
              <p:nvPr/>
            </p:nvGrpSpPr>
            <p:grpSpPr>
              <a:xfrm>
                <a:off x="6132397" y="2276880"/>
                <a:ext cx="1738504" cy="4581120"/>
                <a:chOff x="6132397" y="2017487"/>
                <a:chExt cx="1738504" cy="4581120"/>
              </a:xfrm>
            </p:grpSpPr>
            <p:sp>
              <p:nvSpPr>
                <p:cNvPr id="15" name="ComponentBackground4">
                  <a:extLst>
                    <a:ext uri="{FF2B5EF4-FFF2-40B4-BE49-F238E27FC236}">
                      <a16:creationId xmlns:a16="http://schemas.microsoft.com/office/drawing/2014/main" id="{278A8C87-A753-32F9-64B5-6E1CDD572E39}"/>
                    </a:ext>
                  </a:extLst>
                </p:cNvPr>
                <p:cNvSpPr>
                  <a:spLocks/>
                </p:cNvSpPr>
                <p:nvPr/>
              </p:nvSpPr>
              <p:spPr>
                <a:xfrm>
                  <a:off x="6132397" y="2017487"/>
                  <a:ext cx="1738504" cy="4581120"/>
                </a:xfrm>
                <a:prstGeom prst="rect">
                  <a:avLst/>
                </a:prstGeom>
                <a:solidFill>
                  <a:schemeClr val="tx1">
                    <a:alpha val="5000"/>
                  </a:schemeClr>
                </a:solidFill>
                <a:ln w="6350">
                  <a:noFill/>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chorCtr="0">
                  <a:normAutofit/>
                </a:bodyPr>
                <a:lstStyle/>
                <a:p>
                  <a:pPr algn="ctr">
                    <a:lnSpc>
                      <a:spcPct val="120000"/>
                    </a:lnSpc>
                  </a:pPr>
                  <a:endParaRPr lang="zh-CN" altLang="en-US" sz="2400" b="1" dirty="0">
                    <a:solidFill>
                      <a:schemeClr val="lt1"/>
                    </a:solidFill>
                    <a:sym typeface="+mn-lt"/>
                  </a:endParaRPr>
                </a:p>
              </p:txBody>
            </p:sp>
            <p:sp>
              <p:nvSpPr>
                <p:cNvPr id="16" name="Bullet4">
                  <a:extLst>
                    <a:ext uri="{FF2B5EF4-FFF2-40B4-BE49-F238E27FC236}">
                      <a16:creationId xmlns:a16="http://schemas.microsoft.com/office/drawing/2014/main" id="{76AA134C-D481-716D-54D4-5117B790D34D}"/>
                    </a:ext>
                  </a:extLst>
                </p:cNvPr>
                <p:cNvSpPr>
                  <a:spLocks/>
                </p:cNvSpPr>
                <p:nvPr/>
              </p:nvSpPr>
              <p:spPr>
                <a:xfrm>
                  <a:off x="6191490" y="2235131"/>
                  <a:ext cx="1620318" cy="71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b="1" dirty="0">
                      <a:solidFill>
                        <a:schemeClr val="tx1"/>
                      </a:solidFill>
                      <a:cs typeface="+mn-ea"/>
                      <a:sym typeface="+mn-lt"/>
                    </a:rPr>
                    <a:t>现代入侵检测体系</a:t>
                  </a:r>
                  <a:endParaRPr lang="en-US" dirty="0"/>
                </a:p>
              </p:txBody>
            </p:sp>
            <p:sp>
              <p:nvSpPr>
                <p:cNvPr id="17" name="Text4">
                  <a:extLst>
                    <a:ext uri="{FF2B5EF4-FFF2-40B4-BE49-F238E27FC236}">
                      <a16:creationId xmlns:a16="http://schemas.microsoft.com/office/drawing/2014/main" id="{C4D4F1A1-2496-BB3D-0C49-EEAE1CFEABAC}"/>
                    </a:ext>
                  </a:extLst>
                </p:cNvPr>
                <p:cNvSpPr>
                  <a:spLocks/>
                </p:cNvSpPr>
                <p:nvPr/>
              </p:nvSpPr>
              <p:spPr>
                <a:xfrm>
                  <a:off x="6191490" y="2946330"/>
                  <a:ext cx="1620318" cy="2928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err="1">
                      <a:solidFill>
                        <a:schemeClr val="tx1"/>
                      </a:solidFill>
                      <a:cs typeface="+mn-ea"/>
                      <a:sym typeface="+mn-lt"/>
                    </a:rPr>
                    <a:t>展示现代入侵检测系统的架构和技术特点，包括实时监控、大数据分析等，说明其在复杂网络环境中的适应能力。</a:t>
                  </a:r>
                  <a:endParaRPr lang="en-US" dirty="0"/>
                </a:p>
              </p:txBody>
            </p:sp>
            <p:sp>
              <p:nvSpPr>
                <p:cNvPr id="18" name="Shape4">
                  <a:extLst>
                    <a:ext uri="{FF2B5EF4-FFF2-40B4-BE49-F238E27FC236}">
                      <a16:creationId xmlns:a16="http://schemas.microsoft.com/office/drawing/2014/main" id="{1F53E777-C913-0ABE-61FD-162A0000D03D}"/>
                    </a:ext>
                  </a:extLst>
                </p:cNvPr>
                <p:cNvSpPr/>
                <p:nvPr/>
              </p:nvSpPr>
              <p:spPr>
                <a:xfrm>
                  <a:off x="6132397" y="2017487"/>
                  <a:ext cx="1738504" cy="55133"/>
                </a:xfrm>
                <a:prstGeom prst="rect">
                  <a:avLst/>
                </a:prstGeom>
                <a:solidFill>
                  <a:schemeClr val="accent1"/>
                </a:solidFill>
                <a:ln w="6350">
                  <a:noFill/>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chorCtr="0">
                  <a:normAutofit fontScale="25000" lnSpcReduction="20000"/>
                </a:bodyPr>
                <a:lstStyle/>
                <a:p>
                  <a:pPr algn="ctr">
                    <a:lnSpc>
                      <a:spcPct val="120000"/>
                    </a:lnSpc>
                  </a:pPr>
                  <a:endParaRPr lang="zh-CN" altLang="en-US" sz="2400" b="1" dirty="0">
                    <a:solidFill>
                      <a:schemeClr val="lt1"/>
                    </a:solidFill>
                    <a:sym typeface="+mn-lt"/>
                  </a:endParaRPr>
                </a:p>
              </p:txBody>
            </p:sp>
          </p:grpSp>
          <p:grpSp>
            <p:nvGrpSpPr>
              <p:cNvPr id="10" name="组合 9">
                <a:extLst>
                  <a:ext uri="{FF2B5EF4-FFF2-40B4-BE49-F238E27FC236}">
                    <a16:creationId xmlns:a16="http://schemas.microsoft.com/office/drawing/2014/main" id="{873335AF-5333-26B2-F29D-2E9572823FB4}"/>
                  </a:ext>
                </a:extLst>
              </p:cNvPr>
              <p:cNvGrpSpPr/>
              <p:nvPr/>
            </p:nvGrpSpPr>
            <p:grpSpPr>
              <a:xfrm>
                <a:off x="7956396" y="2276880"/>
                <a:ext cx="1738504" cy="4581120"/>
                <a:chOff x="7956396" y="2017487"/>
                <a:chExt cx="1738504" cy="4581120"/>
              </a:xfrm>
            </p:grpSpPr>
            <p:sp>
              <p:nvSpPr>
                <p:cNvPr id="11" name="ComponentBackground5">
                  <a:extLst>
                    <a:ext uri="{FF2B5EF4-FFF2-40B4-BE49-F238E27FC236}">
                      <a16:creationId xmlns:a16="http://schemas.microsoft.com/office/drawing/2014/main" id="{FB82CC1C-C7B4-363B-F9A7-61E2F46BC2A8}"/>
                    </a:ext>
                  </a:extLst>
                </p:cNvPr>
                <p:cNvSpPr>
                  <a:spLocks/>
                </p:cNvSpPr>
                <p:nvPr/>
              </p:nvSpPr>
              <p:spPr>
                <a:xfrm>
                  <a:off x="7956396" y="2017487"/>
                  <a:ext cx="1738504" cy="4581120"/>
                </a:xfrm>
                <a:prstGeom prst="rect">
                  <a:avLst/>
                </a:prstGeom>
                <a:solidFill>
                  <a:schemeClr val="tx1">
                    <a:alpha val="5000"/>
                  </a:schemeClr>
                </a:solidFill>
                <a:ln w="6350">
                  <a:noFill/>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chorCtr="0">
                  <a:normAutofit/>
                </a:bodyPr>
                <a:lstStyle/>
                <a:p>
                  <a:pPr algn="ctr">
                    <a:lnSpc>
                      <a:spcPct val="120000"/>
                    </a:lnSpc>
                  </a:pPr>
                  <a:endParaRPr lang="zh-CN" altLang="en-US" sz="2400" b="1" dirty="0">
                    <a:solidFill>
                      <a:schemeClr val="lt1"/>
                    </a:solidFill>
                    <a:sym typeface="+mn-lt"/>
                  </a:endParaRPr>
                </a:p>
              </p:txBody>
            </p:sp>
            <p:sp>
              <p:nvSpPr>
                <p:cNvPr id="12" name="Bullet5">
                  <a:extLst>
                    <a:ext uri="{FF2B5EF4-FFF2-40B4-BE49-F238E27FC236}">
                      <a16:creationId xmlns:a16="http://schemas.microsoft.com/office/drawing/2014/main" id="{9A232FF8-97A9-B506-E43F-AA4693A625A7}"/>
                    </a:ext>
                  </a:extLst>
                </p:cNvPr>
                <p:cNvSpPr>
                  <a:spLocks/>
                </p:cNvSpPr>
                <p:nvPr/>
              </p:nvSpPr>
              <p:spPr>
                <a:xfrm>
                  <a:off x="8015489" y="2235131"/>
                  <a:ext cx="1620318" cy="71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b="1" dirty="0">
                      <a:solidFill>
                        <a:schemeClr val="tx1"/>
                      </a:solidFill>
                      <a:cs typeface="+mn-ea"/>
                      <a:sym typeface="+mn-lt"/>
                    </a:rPr>
                    <a:t>未来发展趋势</a:t>
                  </a:r>
                  <a:endParaRPr lang="en-US" dirty="0"/>
                </a:p>
              </p:txBody>
            </p:sp>
            <p:sp>
              <p:nvSpPr>
                <p:cNvPr id="13" name="Text5">
                  <a:extLst>
                    <a:ext uri="{FF2B5EF4-FFF2-40B4-BE49-F238E27FC236}">
                      <a16:creationId xmlns:a16="http://schemas.microsoft.com/office/drawing/2014/main" id="{6D1C6C1C-4D98-CC35-7AED-6E96570EC6C3}"/>
                    </a:ext>
                  </a:extLst>
                </p:cNvPr>
                <p:cNvSpPr>
                  <a:spLocks/>
                </p:cNvSpPr>
                <p:nvPr/>
              </p:nvSpPr>
              <p:spPr>
                <a:xfrm>
                  <a:off x="8015489" y="2946330"/>
                  <a:ext cx="1620318" cy="2928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err="1">
                      <a:solidFill>
                        <a:schemeClr val="tx1"/>
                      </a:solidFill>
                      <a:cs typeface="+mn-ea"/>
                      <a:sym typeface="+mn-lt"/>
                    </a:rPr>
                    <a:t>展望入侵检测技术的未来发展，结合人工智能和云计算等新技术，预测其可能带来的变革和挑战。</a:t>
                  </a:r>
                  <a:endParaRPr lang="en-US" dirty="0"/>
                </a:p>
              </p:txBody>
            </p:sp>
            <p:sp>
              <p:nvSpPr>
                <p:cNvPr id="14" name="Shape5">
                  <a:extLst>
                    <a:ext uri="{FF2B5EF4-FFF2-40B4-BE49-F238E27FC236}">
                      <a16:creationId xmlns:a16="http://schemas.microsoft.com/office/drawing/2014/main" id="{544103C6-F316-E656-8339-8E099B7C242D}"/>
                    </a:ext>
                  </a:extLst>
                </p:cNvPr>
                <p:cNvSpPr/>
                <p:nvPr/>
              </p:nvSpPr>
              <p:spPr>
                <a:xfrm>
                  <a:off x="7956396" y="2017487"/>
                  <a:ext cx="1738504" cy="55133"/>
                </a:xfrm>
                <a:prstGeom prst="rect">
                  <a:avLst/>
                </a:prstGeom>
                <a:solidFill>
                  <a:schemeClr val="accent1"/>
                </a:solidFill>
                <a:ln w="6350">
                  <a:noFill/>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chorCtr="0">
                  <a:normAutofit fontScale="25000" lnSpcReduction="20000"/>
                </a:bodyPr>
                <a:lstStyle/>
                <a:p>
                  <a:pPr algn="ctr">
                    <a:lnSpc>
                      <a:spcPct val="120000"/>
                    </a:lnSpc>
                  </a:pPr>
                  <a:endParaRPr lang="zh-CN" altLang="en-US" sz="2400" b="1" dirty="0">
                    <a:solidFill>
                      <a:schemeClr val="lt1"/>
                    </a:solidFill>
                    <a:sym typeface="+mn-lt"/>
                  </a:endParaRPr>
                </a:p>
              </p:txBody>
            </p:sp>
          </p:grpSp>
        </p:grpSp>
        <p:sp>
          <p:nvSpPr>
            <p:cNvPr id="5" name="Title">
              <a:extLst>
                <a:ext uri="{FF2B5EF4-FFF2-40B4-BE49-F238E27FC236}">
                  <a16:creationId xmlns:a16="http://schemas.microsoft.com/office/drawing/2014/main" id="{4C592F15-621E-B714-9BDA-2B2F27FA40A2}"/>
                </a:ext>
              </a:extLst>
            </p:cNvPr>
            <p:cNvSpPr txBox="1">
              <a:spLocks/>
            </p:cNvSpPr>
            <p:nvPr/>
          </p:nvSpPr>
          <p:spPr>
            <a:xfrm>
              <a:off x="660400" y="1130300"/>
              <a:ext cx="10858500" cy="712955"/>
            </a:xfrm>
            <a:prstGeom prst="rect">
              <a:avLst/>
            </a:prstGeom>
            <a:noFill/>
          </p:spPr>
          <p:txBody>
            <a:bodyPr wrap="square" rtlCol="0" anchor="ctr" anchorCtr="0">
              <a:normAutofit/>
            </a:bodyPr>
            <a:lstStyle/>
            <a:p>
              <a:r>
                <a:rPr kumimoji="0" lang="zh-CN" altLang="en-US" sz="2400" b="1" i="0" u="none" strike="noStrike" kern="1200" cap="none" spc="0" normalizeH="0" baseline="0" noProof="0" dirty="0">
                  <a:ln>
                    <a:noFill/>
                  </a:ln>
                  <a:effectLst/>
                  <a:uLnTx/>
                  <a:uFillTx/>
                  <a:cs typeface="+mn-ea"/>
                  <a:sym typeface="+mn-lt"/>
                </a:rPr>
                <a:t>探索入侵检测技术从诞生到现代的演变过程</a:t>
              </a:r>
              <a:endParaRPr lang="en-US" dirty="0"/>
            </a:p>
          </p:txBody>
        </p:sp>
      </p:grpSp>
    </p:spTree>
    <p:extLst>
      <p:ext uri="{BB962C8B-B14F-4D97-AF65-F5344CB8AC3E}">
        <p14:creationId xmlns:p14="http://schemas.microsoft.com/office/powerpoint/2010/main" val="900402905"/>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sp>
        <p:nvSpPr>
          <p:cNvPr id="2" name="标题 1"/>
          <p:cNvSpPr txBox="1">
            <a:spLocks/>
          </p:cNvSpPr>
          <p:nvPr/>
        </p:nvSpPr>
        <p:spPr>
          <a:xfrm>
            <a:off x="178262" y="160812"/>
            <a:ext cx="10858500" cy="900112"/>
          </a:xfrm>
          <a:prstGeom prst="rect">
            <a:avLst/>
          </a:prstGeom>
        </p:spPr>
        <p:txBody>
          <a:bodyPr/>
          <a:lst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a:lstStyle>
          <a:p>
            <a:r>
              <a:rPr lang="zh-CN" altLang="en-US" dirty="0" smtClean="0"/>
              <a:t>入侵检测的重要性</a:t>
            </a:r>
            <a:endParaRPr lang="zh-CN" altLang="en-US" dirty="0"/>
          </a:p>
        </p:txBody>
      </p:sp>
      <p:grpSp>
        <p:nvGrpSpPr>
          <p:cNvPr id="3" name="0aa10380-d6fd-4719-a051-430568296202.source.4.zh-Hans.pptx">
            <a:extLst>
              <a:ext uri="{FF2B5EF4-FFF2-40B4-BE49-F238E27FC236}">
                <a16:creationId xmlns:a16="http://schemas.microsoft.com/office/drawing/2014/main" id="{868D0D2A-043F-70CC-7E43-3450945AF1A7}"/>
              </a:ext>
            </a:extLst>
          </p:cNvPr>
          <p:cNvGrpSpPr/>
          <p:nvPr/>
        </p:nvGrpSpPr>
        <p:grpSpPr>
          <a:xfrm>
            <a:off x="0" y="864524"/>
            <a:ext cx="9144000" cy="5993476"/>
            <a:chOff x="288175" y="1130299"/>
            <a:chExt cx="11903825" cy="5105401"/>
          </a:xfrm>
        </p:grpSpPr>
        <p:grpSp>
          <p:nvGrpSpPr>
            <p:cNvPr id="4" name="组合 1">
              <a:extLst>
                <a:ext uri="{FF2B5EF4-FFF2-40B4-BE49-F238E27FC236}">
                  <a16:creationId xmlns:a16="http://schemas.microsoft.com/office/drawing/2014/main" id="{6DD19D11-970A-31E6-5C78-76C1E2180715}"/>
                </a:ext>
              </a:extLst>
            </p:cNvPr>
            <p:cNvGrpSpPr/>
            <p:nvPr/>
          </p:nvGrpSpPr>
          <p:grpSpPr>
            <a:xfrm>
              <a:off x="288175" y="1130299"/>
              <a:ext cx="11903825" cy="5003803"/>
              <a:chOff x="288175" y="1130299"/>
              <a:chExt cx="11903825" cy="5003803"/>
            </a:xfrm>
          </p:grpSpPr>
          <p:sp>
            <p:nvSpPr>
              <p:cNvPr id="6" name="矩形 5">
                <a:extLst>
                  <a:ext uri="{FF2B5EF4-FFF2-40B4-BE49-F238E27FC236}">
                    <a16:creationId xmlns:a16="http://schemas.microsoft.com/office/drawing/2014/main" id="{015501A4-0018-B575-0E61-D596C8D5FD5C}"/>
                  </a:ext>
                </a:extLst>
              </p:cNvPr>
              <p:cNvSpPr/>
              <p:nvPr/>
            </p:nvSpPr>
            <p:spPr>
              <a:xfrm>
                <a:off x="288175" y="3000271"/>
                <a:ext cx="786939" cy="3055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
            <p:nvSpPr>
              <p:cNvPr id="7" name="PictureMisc1">
                <a:extLst>
                  <a:ext uri="{FF2B5EF4-FFF2-40B4-BE49-F238E27FC236}">
                    <a16:creationId xmlns:a16="http://schemas.microsoft.com/office/drawing/2014/main" id="{FEA7BF05-9FA7-16D5-F6C2-9DCE5922F809}"/>
                  </a:ext>
                </a:extLst>
              </p:cNvPr>
              <p:cNvSpPr/>
              <p:nvPr/>
            </p:nvSpPr>
            <p:spPr>
              <a:xfrm>
                <a:off x="660400" y="1670301"/>
                <a:ext cx="10858500" cy="1635560"/>
              </a:xfrm>
              <a:prstGeom prst="rect">
                <a:avLst/>
              </a:prstGeom>
              <a:blipFill>
                <a:blip r:embed="rId3"/>
                <a:stretch>
                  <a:fillRect t="-136038" b="-1360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
            <p:nvSpPr>
              <p:cNvPr id="8" name="矩形 7">
                <a:extLst>
                  <a:ext uri="{FF2B5EF4-FFF2-40B4-BE49-F238E27FC236}">
                    <a16:creationId xmlns:a16="http://schemas.microsoft.com/office/drawing/2014/main" id="{9EB9516F-6712-4F47-F41E-66C87852C01D}"/>
                  </a:ext>
                </a:extLst>
              </p:cNvPr>
              <p:cNvSpPr/>
              <p:nvPr/>
            </p:nvSpPr>
            <p:spPr>
              <a:xfrm>
                <a:off x="11028219" y="1940839"/>
                <a:ext cx="1163781" cy="3055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
            <p:nvSpPr>
              <p:cNvPr id="9" name="Title">
                <a:extLst>
                  <a:ext uri="{FF2B5EF4-FFF2-40B4-BE49-F238E27FC236}">
                    <a16:creationId xmlns:a16="http://schemas.microsoft.com/office/drawing/2014/main" id="{241CCC2F-E172-5ED3-3D30-719EFD54C7DB}"/>
                  </a:ext>
                </a:extLst>
              </p:cNvPr>
              <p:cNvSpPr txBox="1"/>
              <p:nvPr/>
            </p:nvSpPr>
            <p:spPr>
              <a:xfrm>
                <a:off x="666750" y="1130299"/>
                <a:ext cx="10858500" cy="540001"/>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spcBef>
                    <a:spcPts val="0"/>
                  </a:spcBef>
                  <a:spcAft>
                    <a:spcPts val="0"/>
                  </a:spcAft>
                  <a:buClrTx/>
                  <a:buSzPct val="25000"/>
                  <a:buFontTx/>
                  <a:buNone/>
                  <a:defRPr/>
                </a:pPr>
                <a:r>
                  <a:rPr lang="zh-CN" altLang="en-US" sz="2400" b="1" dirty="0">
                    <a:cs typeface="+mn-ea"/>
                    <a:sym typeface="+mn-lt"/>
                  </a:rPr>
                  <a:t>分析入侵检测在网络安全中的关键作用</a:t>
                </a:r>
                <a:endParaRPr lang="en-US" dirty="0"/>
              </a:p>
            </p:txBody>
          </p:sp>
          <p:grpSp>
            <p:nvGrpSpPr>
              <p:cNvPr id="10" name="组合 9">
                <a:extLst>
                  <a:ext uri="{FF2B5EF4-FFF2-40B4-BE49-F238E27FC236}">
                    <a16:creationId xmlns:a16="http://schemas.microsoft.com/office/drawing/2014/main" id="{CD34353B-9E5D-DB70-90F8-96133438ABC2}"/>
                  </a:ext>
                </a:extLst>
              </p:cNvPr>
              <p:cNvGrpSpPr/>
              <p:nvPr/>
            </p:nvGrpSpPr>
            <p:grpSpPr>
              <a:xfrm>
                <a:off x="660400" y="3429001"/>
                <a:ext cx="2522448" cy="2705101"/>
                <a:chOff x="660396" y="3429000"/>
                <a:chExt cx="3486871" cy="1884500"/>
              </a:xfrm>
            </p:grpSpPr>
            <p:sp>
              <p:nvSpPr>
                <p:cNvPr id="20" name="Text1">
                  <a:extLst>
                    <a:ext uri="{FF2B5EF4-FFF2-40B4-BE49-F238E27FC236}">
                      <a16:creationId xmlns:a16="http://schemas.microsoft.com/office/drawing/2014/main" id="{8CCD6D00-0177-7473-557C-ED4899BD0B5B}"/>
                    </a:ext>
                  </a:extLst>
                </p:cNvPr>
                <p:cNvSpPr txBox="1">
                  <a:spLocks/>
                </p:cNvSpPr>
                <p:nvPr/>
              </p:nvSpPr>
              <p:spPr>
                <a:xfrm>
                  <a:off x="660397" y="3890170"/>
                  <a:ext cx="3486870" cy="1423330"/>
                </a:xfrm>
                <a:prstGeom prst="rect">
                  <a:avLst/>
                </a:prstGeom>
                <a:noFill/>
                <a:ln>
                  <a:noFill/>
                </a:ln>
              </p:spPr>
              <p:txBody>
                <a:bodyPr wrap="square" lIns="91440" tIns="45720" rIns="91440" bIns="45720" anchor="t" anchorCtr="0">
                  <a:normAutofit/>
                </a:bodyPr>
                <a:lstStyle/>
                <a:p>
                  <a:pPr defTabSz="913765">
                    <a:lnSpc>
                      <a:spcPct val="120000"/>
                    </a:lnSpc>
                    <a:buSzPct val="25000"/>
                    <a:defRPr/>
                  </a:pPr>
                  <a:r>
                    <a:rPr kumimoji="0" lang="zh-CN" altLang="en-US" sz="1200" i="0" u="none" strike="noStrike" kern="1200" cap="none" spc="0" normalizeH="0" baseline="0" noProof="0" dirty="0">
                      <a:ln>
                        <a:noFill/>
                      </a:ln>
                      <a:effectLst/>
                      <a:uLnTx/>
                      <a:uFillTx/>
                      <a:cs typeface="+mn-ea"/>
                      <a:sym typeface="+mn-lt"/>
                    </a:rPr>
                    <a:t>分析当前网络安全面临的各种威胁，包括黑客攻击、恶意软件和数据泄露等问题，强调入侵检测在防范这些威胁中的核心作用。</a:t>
                  </a:r>
                  <a:endParaRPr lang="en-US" dirty="0"/>
                </a:p>
              </p:txBody>
            </p:sp>
            <p:sp>
              <p:nvSpPr>
                <p:cNvPr id="21" name="Bullet1">
                  <a:extLst>
                    <a:ext uri="{FF2B5EF4-FFF2-40B4-BE49-F238E27FC236}">
                      <a16:creationId xmlns:a16="http://schemas.microsoft.com/office/drawing/2014/main" id="{D7A3D0C9-E5AB-7DFA-B23D-DD30C2259810}"/>
                    </a:ext>
                  </a:extLst>
                </p:cNvPr>
                <p:cNvSpPr txBox="1"/>
                <p:nvPr/>
              </p:nvSpPr>
              <p:spPr>
                <a:xfrm>
                  <a:off x="660396" y="3429000"/>
                  <a:ext cx="3486863" cy="461169"/>
                </a:xfrm>
                <a:prstGeom prst="rect">
                  <a:avLst/>
                </a:prstGeom>
                <a:noFill/>
                <a:ln>
                  <a:noFill/>
                </a:ln>
              </p:spPr>
              <p:txBody>
                <a:bodyPr wrap="square" lIns="91440" tIns="45720" rIns="91440" bIns="45720" anchor="t" anchorCtr="0">
                  <a:normAutofit/>
                </a:bodyPr>
                <a:lstStyle/>
                <a:p>
                  <a:pPr>
                    <a:buSzPct val="25000"/>
                  </a:pPr>
                  <a:r>
                    <a:rPr lang="zh-CN" altLang="en-US" b="1" dirty="0">
                      <a:cs typeface="+mn-ea"/>
                      <a:sym typeface="+mn-lt"/>
                    </a:rPr>
                    <a:t>网络安全威胁</a:t>
                  </a:r>
                  <a:endParaRPr lang="en-US" dirty="0"/>
                </a:p>
              </p:txBody>
            </p:sp>
          </p:grpSp>
          <p:grpSp>
            <p:nvGrpSpPr>
              <p:cNvPr id="11" name="组合 10">
                <a:extLst>
                  <a:ext uri="{FF2B5EF4-FFF2-40B4-BE49-F238E27FC236}">
                    <a16:creationId xmlns:a16="http://schemas.microsoft.com/office/drawing/2014/main" id="{6F4B03DA-C701-6DEC-036C-1AC38D72F02A}"/>
                  </a:ext>
                </a:extLst>
              </p:cNvPr>
              <p:cNvGrpSpPr/>
              <p:nvPr/>
            </p:nvGrpSpPr>
            <p:grpSpPr>
              <a:xfrm>
                <a:off x="3439086" y="3429001"/>
                <a:ext cx="2522448" cy="2705101"/>
                <a:chOff x="4346213" y="3429000"/>
                <a:chExt cx="3486871" cy="1884500"/>
              </a:xfrm>
            </p:grpSpPr>
            <p:sp>
              <p:nvSpPr>
                <p:cNvPr id="18" name="Text2">
                  <a:extLst>
                    <a:ext uri="{FF2B5EF4-FFF2-40B4-BE49-F238E27FC236}">
                      <a16:creationId xmlns:a16="http://schemas.microsoft.com/office/drawing/2014/main" id="{B51689ED-4227-D54C-DDE8-853C51C66844}"/>
                    </a:ext>
                  </a:extLst>
                </p:cNvPr>
                <p:cNvSpPr txBox="1">
                  <a:spLocks/>
                </p:cNvSpPr>
                <p:nvPr/>
              </p:nvSpPr>
              <p:spPr>
                <a:xfrm>
                  <a:off x="4346214" y="3890170"/>
                  <a:ext cx="3486870" cy="1423330"/>
                </a:xfrm>
                <a:prstGeom prst="rect">
                  <a:avLst/>
                </a:prstGeom>
                <a:noFill/>
                <a:ln>
                  <a:noFill/>
                </a:ln>
              </p:spPr>
              <p:txBody>
                <a:bodyPr wrap="square" lIns="91440" tIns="45720" rIns="91440" bIns="45720" anchor="t" anchorCtr="0">
                  <a:normAutofit/>
                </a:bodyPr>
                <a:lstStyle/>
                <a:p>
                  <a:pPr defTabSz="913765">
                    <a:lnSpc>
                      <a:spcPct val="120000"/>
                    </a:lnSpc>
                    <a:buSzPct val="25000"/>
                    <a:defRPr/>
                  </a:pPr>
                  <a:r>
                    <a:rPr kumimoji="0" lang="zh-CN" altLang="en-US" sz="1200" i="0" u="none" strike="noStrike" kern="1200" cap="none" spc="0" normalizeH="0" baseline="0" noProof="0" dirty="0">
                      <a:ln>
                        <a:noFill/>
                      </a:ln>
                      <a:effectLst/>
                      <a:uLnTx/>
                      <a:uFillTx/>
                      <a:cs typeface="+mn-ea"/>
                      <a:sym typeface="+mn-lt"/>
                    </a:rPr>
                    <a:t>阐述实时监控网络活动的必要性，通过入侵检测系统及时发现异常行为，从而降低潜在的安全风险。</a:t>
                  </a:r>
                  <a:endParaRPr lang="en-US" dirty="0"/>
                </a:p>
              </p:txBody>
            </p:sp>
            <p:sp>
              <p:nvSpPr>
                <p:cNvPr id="19" name="Bullet2">
                  <a:extLst>
                    <a:ext uri="{FF2B5EF4-FFF2-40B4-BE49-F238E27FC236}">
                      <a16:creationId xmlns:a16="http://schemas.microsoft.com/office/drawing/2014/main" id="{A5FA37AE-2AFA-E884-59E5-ABCFAE4FB81A}"/>
                    </a:ext>
                  </a:extLst>
                </p:cNvPr>
                <p:cNvSpPr txBox="1"/>
                <p:nvPr/>
              </p:nvSpPr>
              <p:spPr>
                <a:xfrm>
                  <a:off x="4346213" y="3429000"/>
                  <a:ext cx="3486863" cy="461169"/>
                </a:xfrm>
                <a:prstGeom prst="rect">
                  <a:avLst/>
                </a:prstGeom>
                <a:noFill/>
                <a:ln>
                  <a:noFill/>
                </a:ln>
              </p:spPr>
              <p:txBody>
                <a:bodyPr wrap="square" lIns="91440" tIns="45720" rIns="91440" bIns="45720" anchor="t" anchorCtr="0">
                  <a:normAutofit/>
                </a:bodyPr>
                <a:lstStyle/>
                <a:p>
                  <a:pPr>
                    <a:buSzPct val="25000"/>
                  </a:pPr>
                  <a:r>
                    <a:rPr lang="zh-CN" altLang="en-US" b="1" dirty="0">
                      <a:cs typeface="+mn-ea"/>
                      <a:sym typeface="+mn-lt"/>
                    </a:rPr>
                    <a:t>实时监控需求</a:t>
                  </a:r>
                  <a:endParaRPr lang="en-US" dirty="0"/>
                </a:p>
              </p:txBody>
            </p:sp>
          </p:grpSp>
          <p:grpSp>
            <p:nvGrpSpPr>
              <p:cNvPr id="12" name="组合 11">
                <a:extLst>
                  <a:ext uri="{FF2B5EF4-FFF2-40B4-BE49-F238E27FC236}">
                    <a16:creationId xmlns:a16="http://schemas.microsoft.com/office/drawing/2014/main" id="{9C8E4C17-5ED1-ACC8-AA19-95C1C7810863}"/>
                  </a:ext>
                </a:extLst>
              </p:cNvPr>
              <p:cNvGrpSpPr/>
              <p:nvPr/>
            </p:nvGrpSpPr>
            <p:grpSpPr>
              <a:xfrm>
                <a:off x="6217769" y="3429001"/>
                <a:ext cx="2522446" cy="2705101"/>
                <a:chOff x="8032028" y="3429000"/>
                <a:chExt cx="3486867" cy="1884500"/>
              </a:xfrm>
            </p:grpSpPr>
            <p:sp>
              <p:nvSpPr>
                <p:cNvPr id="16" name="Text3">
                  <a:extLst>
                    <a:ext uri="{FF2B5EF4-FFF2-40B4-BE49-F238E27FC236}">
                      <a16:creationId xmlns:a16="http://schemas.microsoft.com/office/drawing/2014/main" id="{BDB20B33-D552-C7FB-3FBE-1443A6C56292}"/>
                    </a:ext>
                  </a:extLst>
                </p:cNvPr>
                <p:cNvSpPr txBox="1">
                  <a:spLocks/>
                </p:cNvSpPr>
                <p:nvPr/>
              </p:nvSpPr>
              <p:spPr>
                <a:xfrm>
                  <a:off x="8032028" y="3890170"/>
                  <a:ext cx="3486867" cy="1423330"/>
                </a:xfrm>
                <a:prstGeom prst="rect">
                  <a:avLst/>
                </a:prstGeom>
                <a:noFill/>
                <a:ln>
                  <a:noFill/>
                </a:ln>
              </p:spPr>
              <p:txBody>
                <a:bodyPr wrap="square" lIns="91440" tIns="45720" rIns="91440" bIns="45720" anchor="t" anchorCtr="0">
                  <a:normAutofit/>
                </a:bodyPr>
                <a:lstStyle/>
                <a:p>
                  <a:pPr defTabSz="913765">
                    <a:lnSpc>
                      <a:spcPct val="120000"/>
                    </a:lnSpc>
                    <a:buSzPct val="25000"/>
                    <a:defRPr/>
                  </a:pPr>
                  <a:r>
                    <a:rPr kumimoji="0" lang="zh-CN" altLang="en-US" sz="1200" i="0" u="none" strike="noStrike" kern="1200" cap="none" spc="0" normalizeH="0" baseline="0" noProof="0" dirty="0">
                      <a:ln>
                        <a:noFill/>
                      </a:ln>
                      <a:effectLst/>
                      <a:uLnTx/>
                      <a:uFillTx/>
                      <a:cs typeface="+mn-ea"/>
                      <a:sym typeface="+mn-lt"/>
                    </a:rPr>
                    <a:t>探讨入侵检测如何有效保护敏感数据，防止未经授权的访问或破坏，确保企业和个人的信息安全。</a:t>
                  </a:r>
                  <a:endParaRPr lang="en-US" dirty="0"/>
                </a:p>
              </p:txBody>
            </p:sp>
            <p:sp>
              <p:nvSpPr>
                <p:cNvPr id="17" name="Bullet3">
                  <a:extLst>
                    <a:ext uri="{FF2B5EF4-FFF2-40B4-BE49-F238E27FC236}">
                      <a16:creationId xmlns:a16="http://schemas.microsoft.com/office/drawing/2014/main" id="{ABFB7745-91AE-DAC4-5C84-366153414CA4}"/>
                    </a:ext>
                  </a:extLst>
                </p:cNvPr>
                <p:cNvSpPr txBox="1"/>
                <p:nvPr/>
              </p:nvSpPr>
              <p:spPr>
                <a:xfrm>
                  <a:off x="8032028" y="3429000"/>
                  <a:ext cx="3486866" cy="461169"/>
                </a:xfrm>
                <a:prstGeom prst="rect">
                  <a:avLst/>
                </a:prstGeom>
                <a:noFill/>
                <a:ln>
                  <a:noFill/>
                </a:ln>
              </p:spPr>
              <p:txBody>
                <a:bodyPr wrap="square" lIns="91440" tIns="45720" rIns="91440" bIns="45720" anchor="t" anchorCtr="0">
                  <a:normAutofit/>
                </a:bodyPr>
                <a:lstStyle/>
                <a:p>
                  <a:pPr>
                    <a:buSzPct val="25000"/>
                  </a:pPr>
                  <a:r>
                    <a:rPr lang="zh-CN" altLang="en-US" b="1" dirty="0">
                      <a:cs typeface="+mn-ea"/>
                      <a:sym typeface="+mn-lt"/>
                    </a:rPr>
                    <a:t>数据保护意义</a:t>
                  </a:r>
                  <a:endParaRPr lang="en-US" dirty="0"/>
                </a:p>
              </p:txBody>
            </p:sp>
          </p:grpSp>
          <p:grpSp>
            <p:nvGrpSpPr>
              <p:cNvPr id="13" name="组合 12">
                <a:extLst>
                  <a:ext uri="{FF2B5EF4-FFF2-40B4-BE49-F238E27FC236}">
                    <a16:creationId xmlns:a16="http://schemas.microsoft.com/office/drawing/2014/main" id="{FEAC36CC-B076-8F5A-953A-B48E45EA85EA}"/>
                  </a:ext>
                </a:extLst>
              </p:cNvPr>
              <p:cNvGrpSpPr/>
              <p:nvPr/>
            </p:nvGrpSpPr>
            <p:grpSpPr>
              <a:xfrm>
                <a:off x="8996454" y="3429001"/>
                <a:ext cx="2522446" cy="2705101"/>
                <a:chOff x="8032028" y="3429000"/>
                <a:chExt cx="3486867" cy="1884500"/>
              </a:xfrm>
            </p:grpSpPr>
            <p:sp>
              <p:nvSpPr>
                <p:cNvPr id="14" name="Text4">
                  <a:extLst>
                    <a:ext uri="{FF2B5EF4-FFF2-40B4-BE49-F238E27FC236}">
                      <a16:creationId xmlns:a16="http://schemas.microsoft.com/office/drawing/2014/main" id="{9A3A9CFF-BD32-DD17-658D-CB8A6374CA91}"/>
                    </a:ext>
                  </a:extLst>
                </p:cNvPr>
                <p:cNvSpPr txBox="1">
                  <a:spLocks/>
                </p:cNvSpPr>
                <p:nvPr/>
              </p:nvSpPr>
              <p:spPr>
                <a:xfrm>
                  <a:off x="8032028" y="3890170"/>
                  <a:ext cx="3486867" cy="1423330"/>
                </a:xfrm>
                <a:prstGeom prst="rect">
                  <a:avLst/>
                </a:prstGeom>
                <a:noFill/>
                <a:ln>
                  <a:noFill/>
                </a:ln>
              </p:spPr>
              <p:txBody>
                <a:bodyPr wrap="square" lIns="91440" tIns="45720" rIns="91440" bIns="45720" anchor="t" anchorCtr="0">
                  <a:normAutofit/>
                </a:bodyPr>
                <a:lstStyle/>
                <a:p>
                  <a:pPr defTabSz="913765">
                    <a:lnSpc>
                      <a:spcPct val="120000"/>
                    </a:lnSpc>
                    <a:buSzPct val="25000"/>
                    <a:defRPr/>
                  </a:pPr>
                  <a:r>
                    <a:rPr kumimoji="0" lang="zh-CN" altLang="en-US" sz="1200" i="0" u="none" strike="noStrike" kern="1200" cap="none" spc="0" normalizeH="0" baseline="0" noProof="0" dirty="0">
                      <a:ln>
                        <a:noFill/>
                      </a:ln>
                      <a:effectLst/>
                      <a:uLnTx/>
                      <a:uFillTx/>
                      <a:cs typeface="+mn-ea"/>
                      <a:sym typeface="+mn-lt"/>
                    </a:rPr>
                    <a:t>强调入侵检测在满足法规要求和降低网络安全风险方面的重要性，帮助企业建立更完善的防御体系。</a:t>
                  </a:r>
                  <a:endParaRPr lang="en-US" dirty="0"/>
                </a:p>
              </p:txBody>
            </p:sp>
            <p:sp>
              <p:nvSpPr>
                <p:cNvPr id="15" name="Bullet4">
                  <a:extLst>
                    <a:ext uri="{FF2B5EF4-FFF2-40B4-BE49-F238E27FC236}">
                      <a16:creationId xmlns:a16="http://schemas.microsoft.com/office/drawing/2014/main" id="{08A8D0DD-E6B4-E4F3-AE1F-C8ED7018A1AB}"/>
                    </a:ext>
                  </a:extLst>
                </p:cNvPr>
                <p:cNvSpPr txBox="1"/>
                <p:nvPr/>
              </p:nvSpPr>
              <p:spPr>
                <a:xfrm>
                  <a:off x="8032028" y="3429000"/>
                  <a:ext cx="3486866" cy="461169"/>
                </a:xfrm>
                <a:prstGeom prst="rect">
                  <a:avLst/>
                </a:prstGeom>
                <a:noFill/>
                <a:ln>
                  <a:noFill/>
                </a:ln>
              </p:spPr>
              <p:txBody>
                <a:bodyPr wrap="square" lIns="91440" tIns="45720" rIns="91440" bIns="45720" anchor="t" anchorCtr="0">
                  <a:normAutofit/>
                </a:bodyPr>
                <a:lstStyle/>
                <a:p>
                  <a:pPr>
                    <a:buSzPct val="25000"/>
                  </a:pPr>
                  <a:r>
                    <a:rPr lang="zh-CN" altLang="en-US" b="1" dirty="0">
                      <a:cs typeface="+mn-ea"/>
                      <a:sym typeface="+mn-lt"/>
                    </a:rPr>
                    <a:t>合规与风险管理</a:t>
                  </a:r>
                  <a:endParaRPr lang="en-US" dirty="0"/>
                </a:p>
              </p:txBody>
            </p:sp>
          </p:grpSp>
        </p:grpSp>
        <p:sp>
          <p:nvSpPr>
            <p:cNvPr id="5" name="矩形 4">
              <a:extLst>
                <a:ext uri="{FF2B5EF4-FFF2-40B4-BE49-F238E27FC236}">
                  <a16:creationId xmlns:a16="http://schemas.microsoft.com/office/drawing/2014/main" id="{7D7C214E-89B3-6857-97E7-45060C1E8729}"/>
                </a:ext>
              </a:extLst>
            </p:cNvPr>
            <p:cNvSpPr/>
            <p:nvPr/>
          </p:nvSpPr>
          <p:spPr>
            <a:xfrm>
              <a:off x="660399" y="6189981"/>
              <a:ext cx="10858500" cy="45719"/>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grpSp>
    </p:spTree>
    <p:extLst>
      <p:ext uri="{BB962C8B-B14F-4D97-AF65-F5344CB8AC3E}">
        <p14:creationId xmlns:p14="http://schemas.microsoft.com/office/powerpoint/2010/main" val="3010295415"/>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sp>
        <p:nvSpPr>
          <p:cNvPr id="2" name="标题 1"/>
          <p:cNvSpPr txBox="1">
            <a:spLocks/>
          </p:cNvSpPr>
          <p:nvPr/>
        </p:nvSpPr>
        <p:spPr>
          <a:xfrm>
            <a:off x="161636" y="162590"/>
            <a:ext cx="10858500" cy="900112"/>
          </a:xfrm>
          <a:prstGeom prst="rect">
            <a:avLst/>
          </a:prstGeom>
        </p:spPr>
        <p:txBody>
          <a:bodyPr/>
          <a:lst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a:lstStyle>
          <a:p>
            <a:r>
              <a:rPr lang="zh-CN" altLang="en-US" dirty="0" smtClean="0"/>
              <a:t>入侵检测与网络安全的关系</a:t>
            </a:r>
            <a:endParaRPr lang="zh-CN" altLang="en-US" dirty="0"/>
          </a:p>
        </p:txBody>
      </p:sp>
      <p:grpSp>
        <p:nvGrpSpPr>
          <p:cNvPr id="3" name="7200410d-feac-4bcd-aded-89993c537fd2.source.5.zh-Hans.pptx">
            <a:extLst>
              <a:ext uri="{FF2B5EF4-FFF2-40B4-BE49-F238E27FC236}">
                <a16:creationId xmlns:a16="http://schemas.microsoft.com/office/drawing/2014/main" id="{DC044C1A-65E8-6D26-DD84-792FA135D147}"/>
              </a:ext>
            </a:extLst>
          </p:cNvPr>
          <p:cNvGrpSpPr/>
          <p:nvPr/>
        </p:nvGrpSpPr>
        <p:grpSpPr>
          <a:xfrm>
            <a:off x="161637" y="964276"/>
            <a:ext cx="8982364" cy="4878878"/>
            <a:chOff x="654441" y="1130300"/>
            <a:chExt cx="10864459" cy="5003800"/>
          </a:xfrm>
        </p:grpSpPr>
        <p:sp>
          <p:nvSpPr>
            <p:cNvPr id="4" name="Title">
              <a:extLst>
                <a:ext uri="{FF2B5EF4-FFF2-40B4-BE49-F238E27FC236}">
                  <a16:creationId xmlns:a16="http://schemas.microsoft.com/office/drawing/2014/main" id="{A79C7C09-A670-ADC1-9C56-039292BB4825}"/>
                </a:ext>
              </a:extLst>
            </p:cNvPr>
            <p:cNvSpPr txBox="1"/>
            <p:nvPr/>
          </p:nvSpPr>
          <p:spPr>
            <a:xfrm>
              <a:off x="660400" y="1130300"/>
              <a:ext cx="10858500" cy="524329"/>
            </a:xfrm>
            <a:prstGeom prst="rect">
              <a:avLst/>
            </a:prstGeom>
            <a:noFill/>
          </p:spPr>
          <p:txBody>
            <a:bodyPr vert="horz" wrap="square" rtlCol="0" anchor="ctr" anchorCtr="0">
              <a:normAutofit/>
            </a:bodyPr>
            <a:lstStyle/>
            <a:p>
              <a:r>
                <a:rPr lang="zh-CN" altLang="en-US" sz="2400" b="1" dirty="0">
                  <a:cs typeface="+mn-ea"/>
                  <a:sym typeface="+mn-lt"/>
                </a:rPr>
                <a:t>阐述入侵检测如何保障网络环境的安全性</a:t>
              </a:r>
              <a:endParaRPr lang="en-US" dirty="0"/>
            </a:p>
          </p:txBody>
        </p:sp>
        <p:grpSp>
          <p:nvGrpSpPr>
            <p:cNvPr id="5" name="组合 1">
              <a:extLst>
                <a:ext uri="{FF2B5EF4-FFF2-40B4-BE49-F238E27FC236}">
                  <a16:creationId xmlns:a16="http://schemas.microsoft.com/office/drawing/2014/main" id="{59B570F9-ADCC-B3B7-0F1E-CD5BA3C2F473}"/>
                </a:ext>
              </a:extLst>
            </p:cNvPr>
            <p:cNvGrpSpPr/>
            <p:nvPr/>
          </p:nvGrpSpPr>
          <p:grpSpPr>
            <a:xfrm>
              <a:off x="654441" y="1897646"/>
              <a:ext cx="5252873" cy="1367087"/>
              <a:chOff x="654441" y="2405646"/>
              <a:chExt cx="5252873" cy="1367087"/>
            </a:xfrm>
          </p:grpSpPr>
          <p:cxnSp>
            <p:nvCxnSpPr>
              <p:cNvPr id="26" name="Shape1">
                <a:extLst>
                  <a:ext uri="{FF2B5EF4-FFF2-40B4-BE49-F238E27FC236}">
                    <a16:creationId xmlns:a16="http://schemas.microsoft.com/office/drawing/2014/main" id="{E29D392F-F815-C421-064D-F3E7D0DE33DA}"/>
                  </a:ext>
                </a:extLst>
              </p:cNvPr>
              <p:cNvCxnSpPr>
                <a:cxnSpLocks/>
              </p:cNvCxnSpPr>
              <p:nvPr/>
            </p:nvCxnSpPr>
            <p:spPr>
              <a:xfrm>
                <a:off x="654441" y="2405646"/>
                <a:ext cx="5251818" cy="0"/>
              </a:xfrm>
              <a:prstGeom prst="line">
                <a:avLst/>
              </a:prstGeom>
              <a:ln w="635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
            <p:nvSpPr>
              <p:cNvPr id="27" name="Bullet1">
                <a:extLst>
                  <a:ext uri="{FF2B5EF4-FFF2-40B4-BE49-F238E27FC236}">
                    <a16:creationId xmlns:a16="http://schemas.microsoft.com/office/drawing/2014/main" id="{921B2DD8-D0DC-9106-6593-A792602FCB3E}"/>
                  </a:ext>
                </a:extLst>
              </p:cNvPr>
              <p:cNvSpPr txBox="1">
                <a:spLocks/>
              </p:cNvSpPr>
              <p:nvPr/>
            </p:nvSpPr>
            <p:spPr>
              <a:xfrm>
                <a:off x="654441" y="2476981"/>
                <a:ext cx="4774809" cy="432151"/>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zh-CN" altLang="en-US" sz="1800" dirty="0">
                    <a:solidFill>
                      <a:schemeClr val="tx1"/>
                    </a:solidFill>
                    <a:cs typeface="+mn-ea"/>
                    <a:sym typeface="+mn-lt"/>
                  </a:rPr>
                  <a:t>网络安全基础</a:t>
                </a:r>
                <a:endParaRPr lang="en-US" dirty="0"/>
              </a:p>
            </p:txBody>
          </p:sp>
          <p:sp>
            <p:nvSpPr>
              <p:cNvPr id="28" name="Text1">
                <a:extLst>
                  <a:ext uri="{FF2B5EF4-FFF2-40B4-BE49-F238E27FC236}">
                    <a16:creationId xmlns:a16="http://schemas.microsoft.com/office/drawing/2014/main" id="{E6CF79FA-2B88-8CA1-0A10-918D7D945330}"/>
                  </a:ext>
                </a:extLst>
              </p:cNvPr>
              <p:cNvSpPr>
                <a:spLocks/>
              </p:cNvSpPr>
              <p:nvPr/>
            </p:nvSpPr>
            <p:spPr>
              <a:xfrm>
                <a:off x="654441" y="2909132"/>
                <a:ext cx="4774809" cy="863600"/>
              </a:xfrm>
              <a:prstGeom prst="rect">
                <a:avLst/>
              </a:prstGeom>
            </p:spPr>
            <p:txBody>
              <a:bodyPr wrap="square" anchor="t" anchorCtr="0">
                <a:normAutofit/>
              </a:bodyPr>
              <a:lstStyle/>
              <a:p>
                <a:pPr>
                  <a:lnSpc>
                    <a:spcPct val="120000"/>
                  </a:lnSpc>
                </a:pPr>
                <a:r>
                  <a:rPr lang="zh-CN" altLang="en-US" sz="1200" dirty="0">
                    <a:cs typeface="+mn-ea"/>
                    <a:sym typeface="+mn-lt"/>
                  </a:rPr>
                  <a:t>阐述网络安全的基本概念和重要性，说明入侵检测作为网络安全体系中的关键环节，如何保障网络环境的安全性和稳定性。</a:t>
                </a:r>
                <a:endParaRPr lang="en-US" dirty="0"/>
              </a:p>
            </p:txBody>
          </p:sp>
          <p:sp>
            <p:nvSpPr>
              <p:cNvPr id="29" name="Number1">
                <a:extLst>
                  <a:ext uri="{FF2B5EF4-FFF2-40B4-BE49-F238E27FC236}">
                    <a16:creationId xmlns:a16="http://schemas.microsoft.com/office/drawing/2014/main" id="{838A8AB4-24AB-66AE-2BC7-E6BCD2A1465A}"/>
                  </a:ext>
                </a:extLst>
              </p:cNvPr>
              <p:cNvSpPr txBox="1"/>
              <p:nvPr/>
            </p:nvSpPr>
            <p:spPr>
              <a:xfrm>
                <a:off x="5471886" y="2451933"/>
                <a:ext cx="435428" cy="1320800"/>
              </a:xfrm>
              <a:prstGeom prst="rect">
                <a:avLst/>
              </a:prstGeom>
              <a:noFill/>
              <a:effectLst/>
            </p:spPr>
            <p:txBody>
              <a:bodyPr wrap="none" lIns="91440" tIns="45720" rIns="91440" bIns="45720" rtlCol="0" anchor="t">
                <a:normAutofit/>
              </a:bodyPr>
              <a:lstStyle>
                <a:defPPr>
                  <a:defRPr lang="zh-CN"/>
                </a:defPPr>
                <a:lvl1pPr>
                  <a:defRPr sz="3200" b="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sz="4000" dirty="0">
                    <a:solidFill>
                      <a:schemeClr val="accent1"/>
                    </a:solidFill>
                    <a:effectLst/>
                    <a:cs typeface="+mn-ea"/>
                    <a:sym typeface="+mn-lt"/>
                  </a:rPr>
                  <a:t>1</a:t>
                </a:r>
              </a:p>
            </p:txBody>
          </p:sp>
        </p:grpSp>
        <p:grpSp>
          <p:nvGrpSpPr>
            <p:cNvPr id="6" name="组合 5">
              <a:extLst>
                <a:ext uri="{FF2B5EF4-FFF2-40B4-BE49-F238E27FC236}">
                  <a16:creationId xmlns:a16="http://schemas.microsoft.com/office/drawing/2014/main" id="{C7B1B195-547A-B007-7EDA-EE3E35450EC6}"/>
                </a:ext>
              </a:extLst>
            </p:cNvPr>
            <p:cNvGrpSpPr/>
            <p:nvPr/>
          </p:nvGrpSpPr>
          <p:grpSpPr>
            <a:xfrm>
              <a:off x="654441" y="3332329"/>
              <a:ext cx="5252873" cy="1367087"/>
              <a:chOff x="654441" y="3694280"/>
              <a:chExt cx="5252873" cy="1367087"/>
            </a:xfrm>
          </p:grpSpPr>
          <p:cxnSp>
            <p:nvCxnSpPr>
              <p:cNvPr id="22" name="Shape2">
                <a:extLst>
                  <a:ext uri="{FF2B5EF4-FFF2-40B4-BE49-F238E27FC236}">
                    <a16:creationId xmlns:a16="http://schemas.microsoft.com/office/drawing/2014/main" id="{E1EC84D9-BF41-B2DD-B607-E49386039691}"/>
                  </a:ext>
                </a:extLst>
              </p:cNvPr>
              <p:cNvCxnSpPr>
                <a:cxnSpLocks/>
              </p:cNvCxnSpPr>
              <p:nvPr/>
            </p:nvCxnSpPr>
            <p:spPr>
              <a:xfrm>
                <a:off x="654441" y="3694280"/>
                <a:ext cx="5251818" cy="0"/>
              </a:xfrm>
              <a:prstGeom prst="line">
                <a:avLst/>
              </a:prstGeom>
              <a:ln w="635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
            <p:nvSpPr>
              <p:cNvPr id="23" name="Bullet2">
                <a:extLst>
                  <a:ext uri="{FF2B5EF4-FFF2-40B4-BE49-F238E27FC236}">
                    <a16:creationId xmlns:a16="http://schemas.microsoft.com/office/drawing/2014/main" id="{082C085B-A16D-4E08-BF8C-58F35388D676}"/>
                  </a:ext>
                </a:extLst>
              </p:cNvPr>
              <p:cNvSpPr txBox="1">
                <a:spLocks/>
              </p:cNvSpPr>
              <p:nvPr/>
            </p:nvSpPr>
            <p:spPr>
              <a:xfrm>
                <a:off x="654441" y="3765615"/>
                <a:ext cx="4774809" cy="432151"/>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zh-CN" altLang="en-US" sz="1800" dirty="0">
                    <a:solidFill>
                      <a:schemeClr val="tx1"/>
                    </a:solidFill>
                    <a:cs typeface="+mn-ea"/>
                    <a:sym typeface="+mn-lt"/>
                  </a:rPr>
                  <a:t>入侵检测作用</a:t>
                </a:r>
                <a:endParaRPr lang="en-US" dirty="0"/>
              </a:p>
            </p:txBody>
          </p:sp>
          <p:sp>
            <p:nvSpPr>
              <p:cNvPr id="24" name="Text2">
                <a:extLst>
                  <a:ext uri="{FF2B5EF4-FFF2-40B4-BE49-F238E27FC236}">
                    <a16:creationId xmlns:a16="http://schemas.microsoft.com/office/drawing/2014/main" id="{2818D145-7B3B-3852-E32B-EED1C836DDF2}"/>
                  </a:ext>
                </a:extLst>
              </p:cNvPr>
              <p:cNvSpPr>
                <a:spLocks/>
              </p:cNvSpPr>
              <p:nvPr/>
            </p:nvSpPr>
            <p:spPr>
              <a:xfrm>
                <a:off x="654441" y="4197766"/>
                <a:ext cx="4774809" cy="863600"/>
              </a:xfrm>
              <a:prstGeom prst="rect">
                <a:avLst/>
              </a:prstGeom>
            </p:spPr>
            <p:txBody>
              <a:bodyPr wrap="square" anchor="t" anchorCtr="0">
                <a:normAutofit/>
              </a:bodyPr>
              <a:lstStyle/>
              <a:p>
                <a:pPr>
                  <a:lnSpc>
                    <a:spcPct val="120000"/>
                  </a:lnSpc>
                </a:pPr>
                <a:r>
                  <a:rPr lang="zh-CN" altLang="en-US" sz="1200" dirty="0">
                    <a:cs typeface="+mn-ea"/>
                    <a:sym typeface="+mn-lt"/>
                  </a:rPr>
                  <a:t>揭示入侵检测在网络安全中的具体作用，包括实时监控网络流量、识别潜在威胁以及快速响应攻击行为，从而降低安全风险。</a:t>
                </a:r>
                <a:endParaRPr lang="en-US" dirty="0"/>
              </a:p>
            </p:txBody>
          </p:sp>
          <p:sp>
            <p:nvSpPr>
              <p:cNvPr id="25" name="Number2">
                <a:extLst>
                  <a:ext uri="{FF2B5EF4-FFF2-40B4-BE49-F238E27FC236}">
                    <a16:creationId xmlns:a16="http://schemas.microsoft.com/office/drawing/2014/main" id="{F2B81CA4-1F41-2C58-FA5F-E84995AC2278}"/>
                  </a:ext>
                </a:extLst>
              </p:cNvPr>
              <p:cNvSpPr txBox="1"/>
              <p:nvPr/>
            </p:nvSpPr>
            <p:spPr>
              <a:xfrm>
                <a:off x="5471886" y="3740567"/>
                <a:ext cx="435428" cy="1320800"/>
              </a:xfrm>
              <a:prstGeom prst="rect">
                <a:avLst/>
              </a:prstGeom>
              <a:noFill/>
              <a:effectLst/>
            </p:spPr>
            <p:txBody>
              <a:bodyPr wrap="none" lIns="91440" tIns="45720" rIns="91440" bIns="45720" rtlCol="0" anchor="t">
                <a:normAutofit/>
              </a:bodyPr>
              <a:lstStyle>
                <a:defPPr>
                  <a:defRPr lang="zh-CN"/>
                </a:defPPr>
                <a:lvl1pPr>
                  <a:defRPr sz="3200" b="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sz="4000" dirty="0">
                    <a:solidFill>
                      <a:schemeClr val="accent1"/>
                    </a:solidFill>
                    <a:effectLst/>
                    <a:cs typeface="+mn-ea"/>
                    <a:sym typeface="+mn-lt"/>
                  </a:rPr>
                  <a:t>2</a:t>
                </a:r>
              </a:p>
            </p:txBody>
          </p:sp>
        </p:grpSp>
        <p:grpSp>
          <p:nvGrpSpPr>
            <p:cNvPr id="7" name="组合 6">
              <a:extLst>
                <a:ext uri="{FF2B5EF4-FFF2-40B4-BE49-F238E27FC236}">
                  <a16:creationId xmlns:a16="http://schemas.microsoft.com/office/drawing/2014/main" id="{1BA95225-D8A3-DD58-CB8C-9DD3FF073C08}"/>
                </a:ext>
              </a:extLst>
            </p:cNvPr>
            <p:cNvGrpSpPr/>
            <p:nvPr/>
          </p:nvGrpSpPr>
          <p:grpSpPr>
            <a:xfrm>
              <a:off x="654441" y="4767013"/>
              <a:ext cx="5252873" cy="1367087"/>
              <a:chOff x="654441" y="4982913"/>
              <a:chExt cx="5252873" cy="1367087"/>
            </a:xfrm>
          </p:grpSpPr>
          <p:cxnSp>
            <p:nvCxnSpPr>
              <p:cNvPr id="18" name="Shape3">
                <a:extLst>
                  <a:ext uri="{FF2B5EF4-FFF2-40B4-BE49-F238E27FC236}">
                    <a16:creationId xmlns:a16="http://schemas.microsoft.com/office/drawing/2014/main" id="{FE71FDE7-8B57-0381-F934-B20B8B03C616}"/>
                  </a:ext>
                </a:extLst>
              </p:cNvPr>
              <p:cNvCxnSpPr>
                <a:cxnSpLocks/>
              </p:cNvCxnSpPr>
              <p:nvPr/>
            </p:nvCxnSpPr>
            <p:spPr>
              <a:xfrm>
                <a:off x="654441" y="4982913"/>
                <a:ext cx="5251818" cy="0"/>
              </a:xfrm>
              <a:prstGeom prst="line">
                <a:avLst/>
              </a:prstGeom>
              <a:ln w="635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
            <p:nvSpPr>
              <p:cNvPr id="19" name="Bullet3">
                <a:extLst>
                  <a:ext uri="{FF2B5EF4-FFF2-40B4-BE49-F238E27FC236}">
                    <a16:creationId xmlns:a16="http://schemas.microsoft.com/office/drawing/2014/main" id="{074D2843-C270-3527-EDA9-9A0677B549AA}"/>
                  </a:ext>
                </a:extLst>
              </p:cNvPr>
              <p:cNvSpPr txBox="1">
                <a:spLocks/>
              </p:cNvSpPr>
              <p:nvPr/>
            </p:nvSpPr>
            <p:spPr>
              <a:xfrm>
                <a:off x="654441" y="5054248"/>
                <a:ext cx="4774809" cy="432151"/>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zh-CN" altLang="en-US" sz="1800" dirty="0">
                    <a:solidFill>
                      <a:schemeClr val="tx1"/>
                    </a:solidFill>
                    <a:cs typeface="+mn-ea"/>
                    <a:sym typeface="+mn-lt"/>
                  </a:rPr>
                  <a:t>威胁识别机制</a:t>
                </a:r>
                <a:endParaRPr lang="en-US" dirty="0"/>
              </a:p>
            </p:txBody>
          </p:sp>
          <p:sp>
            <p:nvSpPr>
              <p:cNvPr id="20" name="Text3">
                <a:extLst>
                  <a:ext uri="{FF2B5EF4-FFF2-40B4-BE49-F238E27FC236}">
                    <a16:creationId xmlns:a16="http://schemas.microsoft.com/office/drawing/2014/main" id="{2065EB5B-262C-D18A-06FC-D0A0ABEA8258}"/>
                  </a:ext>
                </a:extLst>
              </p:cNvPr>
              <p:cNvSpPr>
                <a:spLocks/>
              </p:cNvSpPr>
              <p:nvPr/>
            </p:nvSpPr>
            <p:spPr>
              <a:xfrm>
                <a:off x="654441" y="5486399"/>
                <a:ext cx="4774809" cy="863600"/>
              </a:xfrm>
              <a:prstGeom prst="rect">
                <a:avLst/>
              </a:prstGeom>
            </p:spPr>
            <p:txBody>
              <a:bodyPr wrap="square" anchor="t" anchorCtr="0">
                <a:normAutofit/>
              </a:bodyPr>
              <a:lstStyle/>
              <a:p>
                <a:pPr>
                  <a:lnSpc>
                    <a:spcPct val="120000"/>
                  </a:lnSpc>
                </a:pPr>
                <a:r>
                  <a:rPr lang="zh-CN" altLang="en-US" sz="1200" dirty="0">
                    <a:cs typeface="+mn-ea"/>
                    <a:sym typeface="+mn-lt"/>
                  </a:rPr>
                  <a:t>分析入侵检测系统如何通过特征匹配、异常检测等技术手段识别网络中的恶意活动，并及时向管理员发出警报以采取措施。</a:t>
                </a:r>
                <a:endParaRPr lang="en-US" dirty="0"/>
              </a:p>
            </p:txBody>
          </p:sp>
          <p:sp>
            <p:nvSpPr>
              <p:cNvPr id="21" name="Number3">
                <a:extLst>
                  <a:ext uri="{FF2B5EF4-FFF2-40B4-BE49-F238E27FC236}">
                    <a16:creationId xmlns:a16="http://schemas.microsoft.com/office/drawing/2014/main" id="{4538D8CF-303A-ADA4-9D73-2CE568D69A44}"/>
                  </a:ext>
                </a:extLst>
              </p:cNvPr>
              <p:cNvSpPr txBox="1"/>
              <p:nvPr/>
            </p:nvSpPr>
            <p:spPr>
              <a:xfrm>
                <a:off x="5471886" y="5029200"/>
                <a:ext cx="435428" cy="1320800"/>
              </a:xfrm>
              <a:prstGeom prst="rect">
                <a:avLst/>
              </a:prstGeom>
              <a:noFill/>
              <a:effectLst/>
            </p:spPr>
            <p:txBody>
              <a:bodyPr wrap="none" lIns="91440" tIns="45720" rIns="91440" bIns="45720" rtlCol="0" anchor="t">
                <a:normAutofit/>
              </a:bodyPr>
              <a:lstStyle>
                <a:defPPr>
                  <a:defRPr lang="zh-CN"/>
                </a:defPPr>
                <a:lvl1pPr>
                  <a:defRPr sz="3200" b="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sz="4000" dirty="0">
                    <a:solidFill>
                      <a:schemeClr val="accent1"/>
                    </a:solidFill>
                    <a:effectLst/>
                    <a:cs typeface="+mn-ea"/>
                    <a:sym typeface="+mn-lt"/>
                  </a:rPr>
                  <a:t>3</a:t>
                </a:r>
              </a:p>
            </p:txBody>
          </p:sp>
        </p:grpSp>
        <p:grpSp>
          <p:nvGrpSpPr>
            <p:cNvPr id="8" name="组合 7">
              <a:extLst>
                <a:ext uri="{FF2B5EF4-FFF2-40B4-BE49-F238E27FC236}">
                  <a16:creationId xmlns:a16="http://schemas.microsoft.com/office/drawing/2014/main" id="{5D55827F-B44F-F1C5-9256-92C33D1E7662}"/>
                </a:ext>
              </a:extLst>
            </p:cNvPr>
            <p:cNvGrpSpPr/>
            <p:nvPr/>
          </p:nvGrpSpPr>
          <p:grpSpPr>
            <a:xfrm>
              <a:off x="6119813" y="1897646"/>
              <a:ext cx="5252873" cy="1367087"/>
              <a:chOff x="6119813" y="2405646"/>
              <a:chExt cx="5252873" cy="1367087"/>
            </a:xfrm>
          </p:grpSpPr>
          <p:cxnSp>
            <p:nvCxnSpPr>
              <p:cNvPr id="14" name="Shape4">
                <a:extLst>
                  <a:ext uri="{FF2B5EF4-FFF2-40B4-BE49-F238E27FC236}">
                    <a16:creationId xmlns:a16="http://schemas.microsoft.com/office/drawing/2014/main" id="{10BF56D5-2304-8FA7-8AA2-CD58EF1555B3}"/>
                  </a:ext>
                </a:extLst>
              </p:cNvPr>
              <p:cNvCxnSpPr>
                <a:cxnSpLocks/>
              </p:cNvCxnSpPr>
              <p:nvPr/>
            </p:nvCxnSpPr>
            <p:spPr>
              <a:xfrm>
                <a:off x="6119813" y="2405646"/>
                <a:ext cx="5251818" cy="0"/>
              </a:xfrm>
              <a:prstGeom prst="line">
                <a:avLst/>
              </a:prstGeom>
              <a:ln w="635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
            <p:nvSpPr>
              <p:cNvPr id="15" name="Bullet4">
                <a:extLst>
                  <a:ext uri="{FF2B5EF4-FFF2-40B4-BE49-F238E27FC236}">
                    <a16:creationId xmlns:a16="http://schemas.microsoft.com/office/drawing/2014/main" id="{6F8F2402-3CA1-5FEC-97C4-A8AD6EEDC730}"/>
                  </a:ext>
                </a:extLst>
              </p:cNvPr>
              <p:cNvSpPr txBox="1">
                <a:spLocks/>
              </p:cNvSpPr>
              <p:nvPr/>
            </p:nvSpPr>
            <p:spPr>
              <a:xfrm>
                <a:off x="6119813" y="2476982"/>
                <a:ext cx="4774809" cy="432151"/>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zh-CN" altLang="en-US" sz="1800" dirty="0">
                    <a:solidFill>
                      <a:schemeClr val="tx1"/>
                    </a:solidFill>
                    <a:cs typeface="+mn-ea"/>
                    <a:sym typeface="+mn-lt"/>
                  </a:rPr>
                  <a:t>安全事件响应</a:t>
                </a:r>
                <a:endParaRPr lang="en-US" dirty="0"/>
              </a:p>
            </p:txBody>
          </p:sp>
          <p:sp>
            <p:nvSpPr>
              <p:cNvPr id="16" name="Text4">
                <a:extLst>
                  <a:ext uri="{FF2B5EF4-FFF2-40B4-BE49-F238E27FC236}">
                    <a16:creationId xmlns:a16="http://schemas.microsoft.com/office/drawing/2014/main" id="{9826315D-9380-FB73-972C-BE244984819E}"/>
                  </a:ext>
                </a:extLst>
              </p:cNvPr>
              <p:cNvSpPr>
                <a:spLocks/>
              </p:cNvSpPr>
              <p:nvPr/>
            </p:nvSpPr>
            <p:spPr>
              <a:xfrm>
                <a:off x="6119813" y="2909133"/>
                <a:ext cx="4774809" cy="863600"/>
              </a:xfrm>
              <a:prstGeom prst="rect">
                <a:avLst/>
              </a:prstGeom>
            </p:spPr>
            <p:txBody>
              <a:bodyPr wrap="square" anchor="t" anchorCtr="0">
                <a:normAutofit/>
              </a:bodyPr>
              <a:lstStyle/>
              <a:p>
                <a:pPr>
                  <a:lnSpc>
                    <a:spcPct val="120000"/>
                  </a:lnSpc>
                </a:pPr>
                <a:r>
                  <a:rPr lang="zh-CN" altLang="en-US" sz="1200" dirty="0">
                    <a:cs typeface="+mn-ea"/>
                    <a:sym typeface="+mn-lt"/>
                  </a:rPr>
                  <a:t>探讨入侵检测在安全事件发生后的响应机制，例如记录攻击细节、追踪攻击源并协助修复漏洞，进一步增强网络防护能力。</a:t>
                </a:r>
                <a:endParaRPr lang="en-US" dirty="0"/>
              </a:p>
            </p:txBody>
          </p:sp>
          <p:sp>
            <p:nvSpPr>
              <p:cNvPr id="17" name="Number4">
                <a:extLst>
                  <a:ext uri="{FF2B5EF4-FFF2-40B4-BE49-F238E27FC236}">
                    <a16:creationId xmlns:a16="http://schemas.microsoft.com/office/drawing/2014/main" id="{A2A658CB-B670-2C47-E13F-B85CBA90BC57}"/>
                  </a:ext>
                </a:extLst>
              </p:cNvPr>
              <p:cNvSpPr txBox="1"/>
              <p:nvPr/>
            </p:nvSpPr>
            <p:spPr>
              <a:xfrm>
                <a:off x="10937258" y="2451933"/>
                <a:ext cx="435428" cy="1320800"/>
              </a:xfrm>
              <a:prstGeom prst="rect">
                <a:avLst/>
              </a:prstGeom>
              <a:noFill/>
              <a:effectLst/>
            </p:spPr>
            <p:txBody>
              <a:bodyPr wrap="none" lIns="91440" tIns="45720" rIns="91440" bIns="45720" rtlCol="0" anchor="t">
                <a:normAutofit/>
              </a:bodyPr>
              <a:lstStyle>
                <a:defPPr>
                  <a:defRPr lang="zh-CN"/>
                </a:defPPr>
                <a:lvl1pPr>
                  <a:defRPr sz="3200" b="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sz="4000" dirty="0">
                    <a:solidFill>
                      <a:schemeClr val="accent1"/>
                    </a:solidFill>
                    <a:effectLst/>
                    <a:cs typeface="+mn-ea"/>
                    <a:sym typeface="+mn-lt"/>
                  </a:rPr>
                  <a:t>4</a:t>
                </a:r>
              </a:p>
            </p:txBody>
          </p:sp>
        </p:grpSp>
        <p:grpSp>
          <p:nvGrpSpPr>
            <p:cNvPr id="9" name="组合 8">
              <a:extLst>
                <a:ext uri="{FF2B5EF4-FFF2-40B4-BE49-F238E27FC236}">
                  <a16:creationId xmlns:a16="http://schemas.microsoft.com/office/drawing/2014/main" id="{5BE3A15E-DD04-2126-7CB2-74E81DCB6E1D}"/>
                </a:ext>
              </a:extLst>
            </p:cNvPr>
            <p:cNvGrpSpPr/>
            <p:nvPr/>
          </p:nvGrpSpPr>
          <p:grpSpPr>
            <a:xfrm>
              <a:off x="6119813" y="3332329"/>
              <a:ext cx="5252873" cy="1367087"/>
              <a:chOff x="6119813" y="3694280"/>
              <a:chExt cx="5252873" cy="1367087"/>
            </a:xfrm>
          </p:grpSpPr>
          <p:cxnSp>
            <p:nvCxnSpPr>
              <p:cNvPr id="10" name="Shape5">
                <a:extLst>
                  <a:ext uri="{FF2B5EF4-FFF2-40B4-BE49-F238E27FC236}">
                    <a16:creationId xmlns:a16="http://schemas.microsoft.com/office/drawing/2014/main" id="{A2151B6E-DF7E-8B4D-F65A-F3B841C840FA}"/>
                  </a:ext>
                </a:extLst>
              </p:cNvPr>
              <p:cNvCxnSpPr>
                <a:cxnSpLocks/>
              </p:cNvCxnSpPr>
              <p:nvPr/>
            </p:nvCxnSpPr>
            <p:spPr>
              <a:xfrm>
                <a:off x="6119813" y="3694280"/>
                <a:ext cx="5251818" cy="0"/>
              </a:xfrm>
              <a:prstGeom prst="line">
                <a:avLst/>
              </a:prstGeom>
              <a:ln w="635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
            <p:nvSpPr>
              <p:cNvPr id="11" name="Bullet5">
                <a:extLst>
                  <a:ext uri="{FF2B5EF4-FFF2-40B4-BE49-F238E27FC236}">
                    <a16:creationId xmlns:a16="http://schemas.microsoft.com/office/drawing/2014/main" id="{DED98E81-C19B-DE13-AC8E-C257E34CB910}"/>
                  </a:ext>
                </a:extLst>
              </p:cNvPr>
              <p:cNvSpPr txBox="1">
                <a:spLocks/>
              </p:cNvSpPr>
              <p:nvPr/>
            </p:nvSpPr>
            <p:spPr>
              <a:xfrm>
                <a:off x="6119813" y="3765616"/>
                <a:ext cx="4774809" cy="432151"/>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zh-CN" altLang="en-US" sz="1800" dirty="0">
                    <a:solidFill>
                      <a:schemeClr val="tx1"/>
                    </a:solidFill>
                    <a:cs typeface="+mn-ea"/>
                    <a:sym typeface="+mn-lt"/>
                  </a:rPr>
                  <a:t>技术发展趋势</a:t>
                </a:r>
                <a:endParaRPr lang="en-US" dirty="0"/>
              </a:p>
            </p:txBody>
          </p:sp>
          <p:sp>
            <p:nvSpPr>
              <p:cNvPr id="12" name="Text5">
                <a:extLst>
                  <a:ext uri="{FF2B5EF4-FFF2-40B4-BE49-F238E27FC236}">
                    <a16:creationId xmlns:a16="http://schemas.microsoft.com/office/drawing/2014/main" id="{9D6F3992-4E6C-C7A8-096F-47147A1D6AC2}"/>
                  </a:ext>
                </a:extLst>
              </p:cNvPr>
              <p:cNvSpPr>
                <a:spLocks/>
              </p:cNvSpPr>
              <p:nvPr/>
            </p:nvSpPr>
            <p:spPr>
              <a:xfrm>
                <a:off x="6119813" y="4197767"/>
                <a:ext cx="4774809" cy="863600"/>
              </a:xfrm>
              <a:prstGeom prst="rect">
                <a:avLst/>
              </a:prstGeom>
            </p:spPr>
            <p:txBody>
              <a:bodyPr wrap="square" anchor="t" anchorCtr="0">
                <a:normAutofit/>
              </a:bodyPr>
              <a:lstStyle/>
              <a:p>
                <a:pPr>
                  <a:lnSpc>
                    <a:spcPct val="120000"/>
                  </a:lnSpc>
                </a:pPr>
                <a:r>
                  <a:rPr lang="zh-CN" altLang="en-US" sz="1200" dirty="0" err="1">
                    <a:cs typeface="+mn-ea"/>
                    <a:sym typeface="+mn-lt"/>
                  </a:rPr>
                  <a:t>展望入侵检测技术未来的发展方向，结合人工智能和大数据分析等新兴技术，提升其在网络环境中的适应性和防护效能。</a:t>
                </a:r>
                <a:endParaRPr lang="en-US" dirty="0"/>
              </a:p>
            </p:txBody>
          </p:sp>
          <p:sp>
            <p:nvSpPr>
              <p:cNvPr id="13" name="Number5">
                <a:extLst>
                  <a:ext uri="{FF2B5EF4-FFF2-40B4-BE49-F238E27FC236}">
                    <a16:creationId xmlns:a16="http://schemas.microsoft.com/office/drawing/2014/main" id="{9E4AD8E5-4B93-E983-2144-F0F732F75BA5}"/>
                  </a:ext>
                </a:extLst>
              </p:cNvPr>
              <p:cNvSpPr txBox="1"/>
              <p:nvPr/>
            </p:nvSpPr>
            <p:spPr>
              <a:xfrm>
                <a:off x="10937258" y="3740567"/>
                <a:ext cx="435428" cy="1320800"/>
              </a:xfrm>
              <a:prstGeom prst="rect">
                <a:avLst/>
              </a:prstGeom>
              <a:noFill/>
              <a:effectLst/>
            </p:spPr>
            <p:txBody>
              <a:bodyPr wrap="none" lIns="91440" tIns="45720" rIns="91440" bIns="45720" rtlCol="0" anchor="t">
                <a:normAutofit/>
              </a:bodyPr>
              <a:lstStyle>
                <a:defPPr>
                  <a:defRPr lang="zh-CN"/>
                </a:defPPr>
                <a:lvl1pPr>
                  <a:defRPr sz="3200" b="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sz="4000" dirty="0">
                    <a:solidFill>
                      <a:schemeClr val="accent1"/>
                    </a:solidFill>
                    <a:effectLst/>
                    <a:cs typeface="+mn-ea"/>
                    <a:sym typeface="+mn-lt"/>
                  </a:rPr>
                  <a:t>5</a:t>
                </a:r>
              </a:p>
            </p:txBody>
          </p:sp>
        </p:grpSp>
      </p:grpSp>
    </p:spTree>
    <p:extLst>
      <p:ext uri="{BB962C8B-B14F-4D97-AF65-F5344CB8AC3E}">
        <p14:creationId xmlns:p14="http://schemas.microsoft.com/office/powerpoint/2010/main" val="424483829"/>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BE0FA"/>
        </a:solidFill>
        <a:effectLst/>
      </p:bgPr>
    </p:bg>
    <p:spTree>
      <p:nvGrpSpPr>
        <p:cNvPr id="1" name=""/>
        <p:cNvGrpSpPr/>
        <p:nvPr/>
      </p:nvGrpSpPr>
      <p:grpSpPr>
        <a:xfrm>
          <a:off x="0" y="0"/>
          <a:ext cx="0" cy="0"/>
          <a:chOff x="0" y="0"/>
          <a:chExt cx="0" cy="0"/>
        </a:xfrm>
      </p:grpSpPr>
      <p:sp>
        <p:nvSpPr>
          <p:cNvPr id="2" name="标题 4294967294"/>
          <p:cNvSpPr txBox="1">
            <a:spLocks/>
          </p:cNvSpPr>
          <p:nvPr/>
        </p:nvSpPr>
        <p:spPr>
          <a:xfrm>
            <a:off x="149762" y="137663"/>
            <a:ext cx="10858500" cy="900112"/>
          </a:xfrm>
          <a:prstGeom prst="rect">
            <a:avLst/>
          </a:prstGeom>
        </p:spPr>
        <p:txBody>
          <a:bodyPr/>
          <a:lst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a:lstStyle>
          <a:p>
            <a:r>
              <a:rPr lang="zh-CN" altLang="en-US" dirty="0" smtClean="0"/>
              <a:t>入侵检测的主要应用场景</a:t>
            </a:r>
            <a:endParaRPr lang="zh-CN" altLang="en-US" dirty="0"/>
          </a:p>
        </p:txBody>
      </p:sp>
      <p:grpSp>
        <p:nvGrpSpPr>
          <p:cNvPr id="3" name="10f021e6-863a-4e8b-b316-5219439beb1b.source.4.zh-Hans.pptx">
            <a:extLst>
              <a:ext uri="{FF2B5EF4-FFF2-40B4-BE49-F238E27FC236}">
                <a16:creationId xmlns:a16="http://schemas.microsoft.com/office/drawing/2014/main" id="{0D163884-F77D-96E6-6B31-EF6604FD7DF4}"/>
              </a:ext>
            </a:extLst>
          </p:cNvPr>
          <p:cNvGrpSpPr/>
          <p:nvPr/>
        </p:nvGrpSpPr>
        <p:grpSpPr>
          <a:xfrm>
            <a:off x="0" y="839585"/>
            <a:ext cx="9285317" cy="5045133"/>
            <a:chOff x="660399" y="1067048"/>
            <a:chExt cx="11008263" cy="5067052"/>
          </a:xfrm>
        </p:grpSpPr>
        <p:sp>
          <p:nvSpPr>
            <p:cNvPr id="4" name="Title">
              <a:extLst>
                <a:ext uri="{FF2B5EF4-FFF2-40B4-BE49-F238E27FC236}">
                  <a16:creationId xmlns:a16="http://schemas.microsoft.com/office/drawing/2014/main" id="{24A8DD1C-737E-2F24-B05F-2D11D05021E1}"/>
                </a:ext>
              </a:extLst>
            </p:cNvPr>
            <p:cNvSpPr txBox="1"/>
            <p:nvPr/>
          </p:nvSpPr>
          <p:spPr>
            <a:xfrm>
              <a:off x="810162" y="1067048"/>
              <a:ext cx="10858500" cy="461665"/>
            </a:xfrm>
            <a:prstGeom prst="rect">
              <a:avLst/>
            </a:prstGeom>
            <a:noFill/>
            <a:ln>
              <a:noFill/>
            </a:ln>
          </p:spPr>
          <p:txBody>
            <a:bodyPr wrap="square" lIns="91440" tIns="45720" rIns="91440" bIns="45720" anchor="ctr" anchorCtr="0">
              <a:normAutofit/>
            </a:bodyPr>
            <a:lstStyle>
              <a:defPPr>
                <a:defRPr lang="zh-CN"/>
              </a:defPPr>
              <a:lvl1pPr marR="0" lvl="0" indent="0" defTabSz="913765" fontAlgn="auto">
                <a:spcBef>
                  <a:spcPts val="0"/>
                </a:spcBef>
                <a:spcAft>
                  <a:spcPts val="0"/>
                </a:spcAft>
                <a:buClrTx/>
                <a:buSzPct val="25000"/>
                <a:buFontTx/>
                <a:buNone/>
                <a:defRPr kumimoji="0" sz="2400" b="1" i="0" u="none" strike="noStrike" cap="none" spc="0" normalizeH="0" baseline="0">
                  <a:ln>
                    <a:noFill/>
                  </a:ln>
                  <a:effectLst/>
                  <a:uLnTx/>
                  <a:uFillTx/>
                  <a:cs typeface="+mn-ea"/>
                </a:defRPr>
              </a:lvl1pPr>
            </a:lstStyle>
            <a:p>
              <a:r>
                <a:rPr lang="zh-CN" altLang="en-US" dirty="0">
                  <a:sym typeface="+mn-lt"/>
                </a:rPr>
                <a:t>介绍入侵检测技术在企业、政府和个人领域的应用</a:t>
              </a:r>
              <a:endParaRPr lang="en-US" dirty="0"/>
            </a:p>
          </p:txBody>
        </p:sp>
        <p:grpSp>
          <p:nvGrpSpPr>
            <p:cNvPr id="5" name="组合 4">
              <a:extLst>
                <a:ext uri="{FF2B5EF4-FFF2-40B4-BE49-F238E27FC236}">
                  <a16:creationId xmlns:a16="http://schemas.microsoft.com/office/drawing/2014/main" id="{A2CC1073-C9AB-AACC-56CC-E0C07597087B}"/>
                </a:ext>
              </a:extLst>
            </p:cNvPr>
            <p:cNvGrpSpPr/>
            <p:nvPr/>
          </p:nvGrpSpPr>
          <p:grpSpPr>
            <a:xfrm>
              <a:off x="660399" y="1878337"/>
              <a:ext cx="2489984" cy="4255763"/>
              <a:chOff x="660399" y="1878337"/>
              <a:chExt cx="2489984" cy="4255763"/>
            </a:xfrm>
          </p:grpSpPr>
          <p:sp>
            <p:nvSpPr>
              <p:cNvPr id="21" name="Bullet1">
                <a:extLst>
                  <a:ext uri="{FF2B5EF4-FFF2-40B4-BE49-F238E27FC236}">
                    <a16:creationId xmlns:a16="http://schemas.microsoft.com/office/drawing/2014/main" id="{8C253F96-F938-561F-D476-E132AD0C34F6}"/>
                  </a:ext>
                </a:extLst>
              </p:cNvPr>
              <p:cNvSpPr/>
              <p:nvPr/>
            </p:nvSpPr>
            <p:spPr>
              <a:xfrm>
                <a:off x="660399" y="4432487"/>
                <a:ext cx="2489984" cy="70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zh-CN" altLang="en-US" b="1" dirty="0">
                    <a:solidFill>
                      <a:schemeClr val="tx1"/>
                    </a:solidFill>
                    <a:cs typeface="+mn-ea"/>
                    <a:sym typeface="+mn-lt"/>
                  </a:rPr>
                  <a:t>企业安全防护</a:t>
                </a:r>
                <a:endParaRPr lang="en-US" dirty="0"/>
              </a:p>
            </p:txBody>
          </p:sp>
          <p:sp>
            <p:nvSpPr>
              <p:cNvPr id="22" name="Text1">
                <a:extLst>
                  <a:ext uri="{FF2B5EF4-FFF2-40B4-BE49-F238E27FC236}">
                    <a16:creationId xmlns:a16="http://schemas.microsoft.com/office/drawing/2014/main" id="{979B2BDE-F34C-7B81-39CC-D05E601F22C2}"/>
                  </a:ext>
                </a:extLst>
              </p:cNvPr>
              <p:cNvSpPr/>
              <p:nvPr/>
            </p:nvSpPr>
            <p:spPr>
              <a:xfrm>
                <a:off x="660399" y="5156950"/>
                <a:ext cx="2489984" cy="97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92500"/>
              </a:bodyPr>
              <a:lstStyle/>
              <a:p>
                <a:pPr>
                  <a:lnSpc>
                    <a:spcPct val="120000"/>
                  </a:lnSpc>
                </a:pPr>
                <a:r>
                  <a:rPr kumimoji="1" lang="zh-CN" altLang="en-US" sz="1200" dirty="0">
                    <a:solidFill>
                      <a:schemeClr val="tx1"/>
                    </a:solidFill>
                    <a:cs typeface="+mn-ea"/>
                    <a:sym typeface="+mn-lt"/>
                  </a:rPr>
                  <a:t>入侵检测技术在企业中的应用，帮助保护关键数据和系统免受外部攻击，同时监控内部威胁，确保业务连续性和合规性。</a:t>
                </a:r>
                <a:endParaRPr lang="en-US" dirty="0"/>
              </a:p>
            </p:txBody>
          </p:sp>
          <p:sp>
            <p:nvSpPr>
              <p:cNvPr id="23" name="Picture1">
                <a:extLst>
                  <a:ext uri="{FF2B5EF4-FFF2-40B4-BE49-F238E27FC236}">
                    <a16:creationId xmlns:a16="http://schemas.microsoft.com/office/drawing/2014/main" id="{7CCBD655-3383-D99F-37E2-AF634FB21985}"/>
                  </a:ext>
                </a:extLst>
              </p:cNvPr>
              <p:cNvSpPr/>
              <p:nvPr/>
            </p:nvSpPr>
            <p:spPr>
              <a:xfrm>
                <a:off x="660399" y="2711073"/>
                <a:ext cx="2489983" cy="1701613"/>
              </a:xfrm>
              <a:prstGeom prst="roundRect">
                <a:avLst>
                  <a:gd name="adj" fmla="val 8000"/>
                </a:avLst>
              </a:prstGeom>
              <a:blipFill>
                <a:blip r:embed="rId3"/>
                <a:srcRect/>
                <a:stretch>
                  <a:fillRect l="-10968" r="-10968"/>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24" name="Number1">
                <a:extLst>
                  <a:ext uri="{FF2B5EF4-FFF2-40B4-BE49-F238E27FC236}">
                    <a16:creationId xmlns:a16="http://schemas.microsoft.com/office/drawing/2014/main" id="{50E0FFE1-703B-749C-D3DB-78421452EE8E}"/>
                  </a:ext>
                </a:extLst>
              </p:cNvPr>
              <p:cNvSpPr txBox="1">
                <a:spLocks/>
              </p:cNvSpPr>
              <p:nvPr/>
            </p:nvSpPr>
            <p:spPr>
              <a:xfrm>
                <a:off x="660401" y="1878337"/>
                <a:ext cx="868563" cy="832736"/>
              </a:xfrm>
              <a:prstGeom prst="rect">
                <a:avLst/>
              </a:prstGeom>
              <a:noFill/>
            </p:spPr>
            <p:txBody>
              <a:bodyPr wrap="square" lIns="91440" tIns="45720" rIns="91440" bIns="45720" rtlCol="0" anchor="ctr" anchorCtr="0">
                <a:normAutofit/>
              </a:bodyPr>
              <a:lstStyle>
                <a:defPPr>
                  <a:defRPr lang="zh-CN"/>
                </a:defPPr>
                <a:lvl1pPr>
                  <a:defRPr kumimoji="1" sz="5400" b="1">
                    <a:solidFill>
                      <a:schemeClr val="tx1">
                        <a:alpha val="15000"/>
                      </a:schemeClr>
                    </a:solidFill>
                    <a:cs typeface="+mn-ea"/>
                  </a:defRPr>
                </a:lvl1pPr>
              </a:lstStyle>
              <a:p>
                <a:r>
                  <a:rPr lang="en-US" altLang="zh-CN" sz="4400" dirty="0">
                    <a:sym typeface="+mn-lt"/>
                  </a:rPr>
                  <a:t>1</a:t>
                </a:r>
                <a:endParaRPr lang="zh-CN" altLang="en-US" sz="4400" dirty="0">
                  <a:sym typeface="+mn-lt"/>
                </a:endParaRPr>
              </a:p>
            </p:txBody>
          </p:sp>
        </p:grpSp>
        <p:grpSp>
          <p:nvGrpSpPr>
            <p:cNvPr id="6" name="组合 5">
              <a:extLst>
                <a:ext uri="{FF2B5EF4-FFF2-40B4-BE49-F238E27FC236}">
                  <a16:creationId xmlns:a16="http://schemas.microsoft.com/office/drawing/2014/main" id="{CAB991A8-05D1-BC54-F7BC-05D683A22A3E}"/>
                </a:ext>
              </a:extLst>
            </p:cNvPr>
            <p:cNvGrpSpPr/>
            <p:nvPr/>
          </p:nvGrpSpPr>
          <p:grpSpPr>
            <a:xfrm>
              <a:off x="3449905" y="1878337"/>
              <a:ext cx="2489984" cy="4255763"/>
              <a:chOff x="3449905" y="1878337"/>
              <a:chExt cx="2489984" cy="4255763"/>
            </a:xfrm>
          </p:grpSpPr>
          <p:sp>
            <p:nvSpPr>
              <p:cNvPr id="17" name="Bullet2">
                <a:extLst>
                  <a:ext uri="{FF2B5EF4-FFF2-40B4-BE49-F238E27FC236}">
                    <a16:creationId xmlns:a16="http://schemas.microsoft.com/office/drawing/2014/main" id="{CA4B0E36-502E-1BD7-9893-05B700006521}"/>
                  </a:ext>
                </a:extLst>
              </p:cNvPr>
              <p:cNvSpPr/>
              <p:nvPr/>
            </p:nvSpPr>
            <p:spPr>
              <a:xfrm>
                <a:off x="3449905" y="4432487"/>
                <a:ext cx="2489984" cy="70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zh-CN" altLang="en-US" b="1" dirty="0">
                    <a:solidFill>
                      <a:schemeClr val="tx1"/>
                    </a:solidFill>
                    <a:cs typeface="+mn-ea"/>
                    <a:sym typeface="+mn-lt"/>
                  </a:rPr>
                  <a:t>政府网络安全</a:t>
                </a:r>
                <a:endParaRPr lang="en-US" dirty="0"/>
              </a:p>
            </p:txBody>
          </p:sp>
          <p:sp>
            <p:nvSpPr>
              <p:cNvPr id="18" name="Text2">
                <a:extLst>
                  <a:ext uri="{FF2B5EF4-FFF2-40B4-BE49-F238E27FC236}">
                    <a16:creationId xmlns:a16="http://schemas.microsoft.com/office/drawing/2014/main" id="{5F1000F6-F3CF-7360-8E3E-002DAAE1D4EF}"/>
                  </a:ext>
                </a:extLst>
              </p:cNvPr>
              <p:cNvSpPr/>
              <p:nvPr/>
            </p:nvSpPr>
            <p:spPr>
              <a:xfrm>
                <a:off x="3449905" y="5156950"/>
                <a:ext cx="2489984" cy="97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92500" lnSpcReduction="20000"/>
              </a:bodyPr>
              <a:lstStyle/>
              <a:p>
                <a:pPr>
                  <a:lnSpc>
                    <a:spcPct val="120000"/>
                  </a:lnSpc>
                </a:pPr>
                <a:r>
                  <a:rPr kumimoji="1" lang="zh-CN" altLang="en-US" sz="1200" dirty="0">
                    <a:solidFill>
                      <a:schemeClr val="tx1"/>
                    </a:solidFill>
                    <a:cs typeface="+mn-ea"/>
                    <a:sym typeface="+mn-lt"/>
                  </a:rPr>
                  <a:t>在政府领域，入侵检测用于保障国家基础设施和敏感信息的安全，防止黑客入侵和恶意软件传播，提升整体网络安全水平。</a:t>
                </a:r>
                <a:endParaRPr lang="en-US" dirty="0"/>
              </a:p>
            </p:txBody>
          </p:sp>
          <p:sp>
            <p:nvSpPr>
              <p:cNvPr id="19" name="Picture2">
                <a:extLst>
                  <a:ext uri="{FF2B5EF4-FFF2-40B4-BE49-F238E27FC236}">
                    <a16:creationId xmlns:a16="http://schemas.microsoft.com/office/drawing/2014/main" id="{B1B50584-AB19-29B6-D21A-25199B8F9A0F}"/>
                  </a:ext>
                </a:extLst>
              </p:cNvPr>
              <p:cNvSpPr/>
              <p:nvPr/>
            </p:nvSpPr>
            <p:spPr>
              <a:xfrm>
                <a:off x="3449905" y="2711073"/>
                <a:ext cx="2489983" cy="1701613"/>
              </a:xfrm>
              <a:prstGeom prst="roundRect">
                <a:avLst>
                  <a:gd name="adj" fmla="val 8000"/>
                </a:avLst>
              </a:prstGeom>
              <a:blipFill>
                <a:blip r:embed="rId4"/>
                <a:srcRect/>
                <a:stretch>
                  <a:fillRect l="-10968" r="-10968"/>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20" name="Number2">
                <a:extLst>
                  <a:ext uri="{FF2B5EF4-FFF2-40B4-BE49-F238E27FC236}">
                    <a16:creationId xmlns:a16="http://schemas.microsoft.com/office/drawing/2014/main" id="{80694A18-16E8-4B5E-39FD-089A214C8971}"/>
                  </a:ext>
                </a:extLst>
              </p:cNvPr>
              <p:cNvSpPr txBox="1">
                <a:spLocks/>
              </p:cNvSpPr>
              <p:nvPr/>
            </p:nvSpPr>
            <p:spPr>
              <a:xfrm>
                <a:off x="3449905" y="1878337"/>
                <a:ext cx="1064180" cy="832736"/>
              </a:xfrm>
              <a:prstGeom prst="rect">
                <a:avLst/>
              </a:prstGeom>
              <a:noFill/>
            </p:spPr>
            <p:txBody>
              <a:bodyPr wrap="square" lIns="91440" tIns="45720" rIns="91440" bIns="45720" rtlCol="0" anchor="ctr" anchorCtr="0">
                <a:normAutofit/>
              </a:bodyPr>
              <a:lstStyle>
                <a:defPPr>
                  <a:defRPr lang="zh-CN"/>
                </a:defPPr>
                <a:lvl1pPr>
                  <a:defRPr kumimoji="1" sz="5400" b="1">
                    <a:solidFill>
                      <a:schemeClr val="tx1">
                        <a:alpha val="15000"/>
                      </a:schemeClr>
                    </a:solidFill>
                    <a:cs typeface="+mn-ea"/>
                  </a:defRPr>
                </a:lvl1pPr>
              </a:lstStyle>
              <a:p>
                <a:r>
                  <a:rPr lang="en-US" altLang="zh-CN" sz="4400" dirty="0">
                    <a:sym typeface="+mn-lt"/>
                  </a:rPr>
                  <a:t>2</a:t>
                </a:r>
                <a:endParaRPr lang="zh-CN" altLang="en-US" sz="4400" dirty="0">
                  <a:sym typeface="+mn-lt"/>
                </a:endParaRPr>
              </a:p>
            </p:txBody>
          </p:sp>
        </p:grpSp>
        <p:grpSp>
          <p:nvGrpSpPr>
            <p:cNvPr id="7" name="组合 6">
              <a:extLst>
                <a:ext uri="{FF2B5EF4-FFF2-40B4-BE49-F238E27FC236}">
                  <a16:creationId xmlns:a16="http://schemas.microsoft.com/office/drawing/2014/main" id="{F448ECB0-F3E1-E57C-1229-417E9B4B1826}"/>
                </a:ext>
              </a:extLst>
            </p:cNvPr>
            <p:cNvGrpSpPr/>
            <p:nvPr/>
          </p:nvGrpSpPr>
          <p:grpSpPr>
            <a:xfrm>
              <a:off x="6239411" y="1801424"/>
              <a:ext cx="2489985" cy="4332676"/>
              <a:chOff x="6239411" y="1801424"/>
              <a:chExt cx="2489985" cy="4332676"/>
            </a:xfrm>
          </p:grpSpPr>
          <p:sp>
            <p:nvSpPr>
              <p:cNvPr id="13" name="Bullet3">
                <a:extLst>
                  <a:ext uri="{FF2B5EF4-FFF2-40B4-BE49-F238E27FC236}">
                    <a16:creationId xmlns:a16="http://schemas.microsoft.com/office/drawing/2014/main" id="{CF04E12B-F901-7A1D-C7EC-CCBC2E0D62AE}"/>
                  </a:ext>
                </a:extLst>
              </p:cNvPr>
              <p:cNvSpPr/>
              <p:nvPr/>
            </p:nvSpPr>
            <p:spPr>
              <a:xfrm>
                <a:off x="6239412" y="4432487"/>
                <a:ext cx="2489984" cy="70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zh-CN" altLang="en-US" b="1" dirty="0">
                    <a:solidFill>
                      <a:schemeClr val="tx1"/>
                    </a:solidFill>
                    <a:cs typeface="+mn-ea"/>
                    <a:sym typeface="+mn-lt"/>
                  </a:rPr>
                  <a:t>个人隐私保护</a:t>
                </a:r>
                <a:endParaRPr lang="en-US" dirty="0"/>
              </a:p>
            </p:txBody>
          </p:sp>
          <p:sp>
            <p:nvSpPr>
              <p:cNvPr id="14" name="Text3">
                <a:extLst>
                  <a:ext uri="{FF2B5EF4-FFF2-40B4-BE49-F238E27FC236}">
                    <a16:creationId xmlns:a16="http://schemas.microsoft.com/office/drawing/2014/main" id="{E1427C31-0DF8-8924-E3F1-2B8F1ECDD407}"/>
                  </a:ext>
                </a:extLst>
              </p:cNvPr>
              <p:cNvSpPr/>
              <p:nvPr/>
            </p:nvSpPr>
            <p:spPr>
              <a:xfrm>
                <a:off x="6239412" y="5156950"/>
                <a:ext cx="2489984" cy="97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zh-CN" altLang="en-US" sz="1200" dirty="0">
                    <a:solidFill>
                      <a:schemeClr val="tx1"/>
                    </a:solidFill>
                    <a:cs typeface="+mn-ea"/>
                    <a:sym typeface="+mn-lt"/>
                  </a:rPr>
                  <a:t>针对个人用户，入侵检测技术可以识别潜在的网络威胁，如钓鱼攻击和身份盗用，为用户提供更安全的在线环境。</a:t>
                </a:r>
                <a:endParaRPr lang="en-US" dirty="0"/>
              </a:p>
            </p:txBody>
          </p:sp>
          <p:sp>
            <p:nvSpPr>
              <p:cNvPr id="15" name="Picture3">
                <a:extLst>
                  <a:ext uri="{FF2B5EF4-FFF2-40B4-BE49-F238E27FC236}">
                    <a16:creationId xmlns:a16="http://schemas.microsoft.com/office/drawing/2014/main" id="{4BB00569-E191-3929-3B32-F54F7FBE616D}"/>
                  </a:ext>
                </a:extLst>
              </p:cNvPr>
              <p:cNvSpPr/>
              <p:nvPr/>
            </p:nvSpPr>
            <p:spPr>
              <a:xfrm>
                <a:off x="6239412" y="2711073"/>
                <a:ext cx="2489983" cy="1701613"/>
              </a:xfrm>
              <a:prstGeom prst="roundRect">
                <a:avLst>
                  <a:gd name="adj" fmla="val 8000"/>
                </a:avLst>
              </a:prstGeom>
              <a:blipFill>
                <a:blip r:embed="rId5"/>
                <a:srcRect/>
                <a:stretch>
                  <a:fillRect l="-1253" r="-1253"/>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16" name="Number3">
                <a:extLst>
                  <a:ext uri="{FF2B5EF4-FFF2-40B4-BE49-F238E27FC236}">
                    <a16:creationId xmlns:a16="http://schemas.microsoft.com/office/drawing/2014/main" id="{33494C1B-53E6-24FB-B465-4174F3F3B5C0}"/>
                  </a:ext>
                </a:extLst>
              </p:cNvPr>
              <p:cNvSpPr txBox="1">
                <a:spLocks/>
              </p:cNvSpPr>
              <p:nvPr/>
            </p:nvSpPr>
            <p:spPr>
              <a:xfrm>
                <a:off x="6239411" y="1801424"/>
                <a:ext cx="1064180" cy="832736"/>
              </a:xfrm>
              <a:prstGeom prst="rect">
                <a:avLst/>
              </a:prstGeom>
              <a:noFill/>
            </p:spPr>
            <p:txBody>
              <a:bodyPr wrap="square" lIns="91440" tIns="45720" rIns="91440" bIns="45720" rtlCol="0" anchor="ctr" anchorCtr="0">
                <a:normAutofit/>
              </a:bodyPr>
              <a:lstStyle>
                <a:defPPr>
                  <a:defRPr lang="zh-CN"/>
                </a:defPPr>
                <a:lvl1pPr>
                  <a:defRPr kumimoji="1" sz="5400" b="1">
                    <a:solidFill>
                      <a:schemeClr val="tx1">
                        <a:alpha val="15000"/>
                      </a:schemeClr>
                    </a:solidFill>
                    <a:cs typeface="+mn-ea"/>
                  </a:defRPr>
                </a:lvl1pPr>
              </a:lstStyle>
              <a:p>
                <a:r>
                  <a:rPr lang="en-US" altLang="zh-CN" sz="4400" dirty="0">
                    <a:sym typeface="+mn-lt"/>
                  </a:rPr>
                  <a:t>3</a:t>
                </a:r>
                <a:endParaRPr lang="zh-CN" altLang="en-US" sz="4400" dirty="0">
                  <a:sym typeface="+mn-lt"/>
                </a:endParaRPr>
              </a:p>
            </p:txBody>
          </p:sp>
        </p:grpSp>
        <p:grpSp>
          <p:nvGrpSpPr>
            <p:cNvPr id="8" name="组合 7">
              <a:extLst>
                <a:ext uri="{FF2B5EF4-FFF2-40B4-BE49-F238E27FC236}">
                  <a16:creationId xmlns:a16="http://schemas.microsoft.com/office/drawing/2014/main" id="{0ED11B31-F96E-8C94-4144-D41F894D934D}"/>
                </a:ext>
              </a:extLst>
            </p:cNvPr>
            <p:cNvGrpSpPr/>
            <p:nvPr/>
          </p:nvGrpSpPr>
          <p:grpSpPr>
            <a:xfrm>
              <a:off x="9028918" y="1878337"/>
              <a:ext cx="2489981" cy="4255763"/>
              <a:chOff x="9028918" y="1878337"/>
              <a:chExt cx="2489981" cy="4255763"/>
            </a:xfrm>
          </p:grpSpPr>
          <p:sp>
            <p:nvSpPr>
              <p:cNvPr id="9" name="Bullet4">
                <a:extLst>
                  <a:ext uri="{FF2B5EF4-FFF2-40B4-BE49-F238E27FC236}">
                    <a16:creationId xmlns:a16="http://schemas.microsoft.com/office/drawing/2014/main" id="{BBFF5587-E740-73E3-F4D7-2472D13E8A52}"/>
                  </a:ext>
                </a:extLst>
              </p:cNvPr>
              <p:cNvSpPr/>
              <p:nvPr/>
            </p:nvSpPr>
            <p:spPr>
              <a:xfrm>
                <a:off x="9028918" y="4432487"/>
                <a:ext cx="2489981" cy="70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zh-CN" altLang="en-US" b="1" dirty="0">
                    <a:solidFill>
                      <a:schemeClr val="tx1"/>
                    </a:solidFill>
                    <a:cs typeface="+mn-ea"/>
                    <a:sym typeface="+mn-lt"/>
                  </a:rPr>
                  <a:t>跨领域综合应用</a:t>
                </a:r>
                <a:endParaRPr lang="en-US" dirty="0"/>
              </a:p>
            </p:txBody>
          </p:sp>
          <p:sp>
            <p:nvSpPr>
              <p:cNvPr id="10" name="Text4">
                <a:extLst>
                  <a:ext uri="{FF2B5EF4-FFF2-40B4-BE49-F238E27FC236}">
                    <a16:creationId xmlns:a16="http://schemas.microsoft.com/office/drawing/2014/main" id="{8F94E901-632F-57C6-6ADB-01649950727D}"/>
                  </a:ext>
                </a:extLst>
              </p:cNvPr>
              <p:cNvSpPr/>
              <p:nvPr/>
            </p:nvSpPr>
            <p:spPr>
              <a:xfrm>
                <a:off x="9028918" y="5156950"/>
                <a:ext cx="2489981" cy="97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92500"/>
              </a:bodyPr>
              <a:lstStyle/>
              <a:p>
                <a:pPr>
                  <a:lnSpc>
                    <a:spcPct val="120000"/>
                  </a:lnSpc>
                </a:pPr>
                <a:r>
                  <a:rPr kumimoji="1" lang="zh-CN" altLang="en-US" sz="1200" dirty="0">
                    <a:solidFill>
                      <a:schemeClr val="tx1"/>
                    </a:solidFill>
                    <a:cs typeface="+mn-ea"/>
                    <a:sym typeface="+mn-lt"/>
                  </a:rPr>
                  <a:t>探讨入侵检测技术如何结合不同场景需求，提供定制化解决方案，增强企业、政府和个人在数字化时代的安全防护能力。</a:t>
                </a:r>
                <a:endParaRPr lang="en-US" dirty="0"/>
              </a:p>
            </p:txBody>
          </p:sp>
          <p:sp>
            <p:nvSpPr>
              <p:cNvPr id="11" name="Picture4">
                <a:extLst>
                  <a:ext uri="{FF2B5EF4-FFF2-40B4-BE49-F238E27FC236}">
                    <a16:creationId xmlns:a16="http://schemas.microsoft.com/office/drawing/2014/main" id="{B8541FB5-32B7-B3D1-0D26-2A0B52B6AE85}"/>
                  </a:ext>
                </a:extLst>
              </p:cNvPr>
              <p:cNvSpPr/>
              <p:nvPr/>
            </p:nvSpPr>
            <p:spPr>
              <a:xfrm>
                <a:off x="9028918" y="2711073"/>
                <a:ext cx="2489981" cy="1701613"/>
              </a:xfrm>
              <a:prstGeom prst="roundRect">
                <a:avLst>
                  <a:gd name="adj" fmla="val 8000"/>
                </a:avLst>
              </a:prstGeom>
              <a:blipFill>
                <a:blip r:embed="rId6"/>
                <a:srcRect/>
                <a:stretch>
                  <a:fillRect l="-10968" r="-10968"/>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12" name="Number4">
                <a:extLst>
                  <a:ext uri="{FF2B5EF4-FFF2-40B4-BE49-F238E27FC236}">
                    <a16:creationId xmlns:a16="http://schemas.microsoft.com/office/drawing/2014/main" id="{DAD3A599-F90D-CCFA-D682-647D289899B7}"/>
                  </a:ext>
                </a:extLst>
              </p:cNvPr>
              <p:cNvSpPr txBox="1">
                <a:spLocks/>
              </p:cNvSpPr>
              <p:nvPr/>
            </p:nvSpPr>
            <p:spPr>
              <a:xfrm>
                <a:off x="9028918" y="1878337"/>
                <a:ext cx="1064180" cy="832736"/>
              </a:xfrm>
              <a:prstGeom prst="rect">
                <a:avLst/>
              </a:prstGeom>
              <a:noFill/>
            </p:spPr>
            <p:txBody>
              <a:bodyPr wrap="square" lIns="91440" tIns="45720" rIns="91440" bIns="45720" rtlCol="0" anchor="ctr" anchorCtr="0">
                <a:normAutofit fontScale="92500" lnSpcReduction="20000"/>
              </a:bodyPr>
              <a:lstStyle>
                <a:defPPr>
                  <a:defRPr lang="zh-CN"/>
                </a:defPPr>
                <a:lvl1pPr>
                  <a:defRPr kumimoji="1" sz="5400" b="1">
                    <a:solidFill>
                      <a:schemeClr val="tx1">
                        <a:alpha val="15000"/>
                      </a:schemeClr>
                    </a:solidFill>
                    <a:cs typeface="+mn-ea"/>
                  </a:defRPr>
                </a:lvl1pPr>
              </a:lstStyle>
              <a:p>
                <a:pPr>
                  <a:lnSpc>
                    <a:spcPct val="110000"/>
                  </a:lnSpc>
                </a:pPr>
                <a:r>
                  <a:rPr lang="en-US" altLang="zh-CN" dirty="0">
                    <a:sym typeface="+mn-lt"/>
                  </a:rPr>
                  <a:t>4</a:t>
                </a:r>
                <a:endParaRPr lang="zh-CN" altLang="en-US" dirty="0">
                  <a:sym typeface="+mn-lt"/>
                </a:endParaRPr>
              </a:p>
            </p:txBody>
          </p:sp>
        </p:grpSp>
      </p:grpSp>
    </p:spTree>
    <p:extLst>
      <p:ext uri="{BB962C8B-B14F-4D97-AF65-F5344CB8AC3E}">
        <p14:creationId xmlns:p14="http://schemas.microsoft.com/office/powerpoint/2010/main" val="3248394246"/>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6AFFC8D2-8F6E-4B74-A2F2-6058810E9DA7}" type="slidenum">
              <a:rPr lang="zh-CN" altLang="en-US" smtClean="0"/>
              <a:pPr/>
              <a:t>9</a:t>
            </a:fld>
            <a:endParaRPr lang="zh-CN" altLang="en-US" dirty="0"/>
          </a:p>
        </p:txBody>
      </p:sp>
      <p:grpSp>
        <p:nvGrpSpPr>
          <p:cNvPr id="6" name="组合 5"/>
          <p:cNvGrpSpPr/>
          <p:nvPr/>
        </p:nvGrpSpPr>
        <p:grpSpPr>
          <a:xfrm>
            <a:off x="106993" y="1010177"/>
            <a:ext cx="8765540" cy="4918075"/>
            <a:chOff x="3080" y="1785"/>
            <a:chExt cx="13242" cy="7430"/>
          </a:xfrm>
        </p:grpSpPr>
        <p:sp>
          <p:nvSpPr>
            <p:cNvPr id="7" name="矩形 6"/>
            <p:cNvSpPr/>
            <p:nvPr/>
          </p:nvSpPr>
          <p:spPr>
            <a:xfrm>
              <a:off x="3080" y="1785"/>
              <a:ext cx="13042" cy="7230"/>
            </a:xfrm>
            <a:prstGeom prst="rect">
              <a:avLst/>
            </a:prstGeom>
            <a:noFill/>
            <a:ln>
              <a:solidFill>
                <a:srgbClr val="98B6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3280" y="1985"/>
              <a:ext cx="13042" cy="7230"/>
            </a:xfrm>
            <a:prstGeom prst="rect">
              <a:avLst/>
            </a:prstGeom>
            <a:noFill/>
            <a:ln>
              <a:solidFill>
                <a:srgbClr val="98B6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 name="组合 8"/>
          <p:cNvGrpSpPr/>
          <p:nvPr/>
        </p:nvGrpSpPr>
        <p:grpSpPr>
          <a:xfrm>
            <a:off x="1088430" y="1832532"/>
            <a:ext cx="7038340" cy="2900625"/>
            <a:chOff x="4095" y="2948"/>
            <a:chExt cx="11084" cy="4079"/>
          </a:xfrm>
        </p:grpSpPr>
        <p:sp>
          <p:nvSpPr>
            <p:cNvPr id="10" name="文本框 9"/>
            <p:cNvSpPr txBox="1"/>
            <p:nvPr/>
          </p:nvSpPr>
          <p:spPr>
            <a:xfrm>
              <a:off x="6590" y="2948"/>
              <a:ext cx="5979" cy="1428"/>
            </a:xfrm>
            <a:prstGeom prst="rect">
              <a:avLst/>
            </a:prstGeom>
            <a:noFill/>
          </p:spPr>
          <p:txBody>
            <a:bodyPr wrap="square" rtlCol="0">
              <a:spAutoFit/>
            </a:bodyPr>
            <a:lstStyle/>
            <a:p>
              <a:pPr algn="ctr"/>
              <a:r>
                <a:rPr lang="en-US" altLang="zh-CN" sz="6000" dirty="0">
                  <a:solidFill>
                    <a:schemeClr val="tx1">
                      <a:lumMod val="75000"/>
                      <a:lumOff val="25000"/>
                    </a:schemeClr>
                  </a:solidFill>
                  <a:cs typeface="+mn-ea"/>
                  <a:sym typeface="+mn-lt"/>
                </a:rPr>
                <a:t>PART </a:t>
              </a:r>
              <a:r>
                <a:rPr lang="en-US" altLang="zh-CN" sz="6000" dirty="0" smtClean="0">
                  <a:solidFill>
                    <a:schemeClr val="tx1">
                      <a:lumMod val="75000"/>
                      <a:lumOff val="25000"/>
                    </a:schemeClr>
                  </a:solidFill>
                  <a:cs typeface="+mn-ea"/>
                  <a:sym typeface="+mn-lt"/>
                </a:rPr>
                <a:t>02</a:t>
              </a:r>
              <a:endParaRPr lang="en-US" altLang="zh-CN" sz="6000" dirty="0">
                <a:solidFill>
                  <a:schemeClr val="tx1">
                    <a:lumMod val="75000"/>
                    <a:lumOff val="25000"/>
                  </a:schemeClr>
                </a:solidFill>
                <a:cs typeface="+mn-ea"/>
                <a:sym typeface="+mn-lt"/>
              </a:endParaRPr>
            </a:p>
          </p:txBody>
        </p:sp>
        <p:sp>
          <p:nvSpPr>
            <p:cNvPr id="11" name="文本框 10"/>
            <p:cNvSpPr txBox="1"/>
            <p:nvPr/>
          </p:nvSpPr>
          <p:spPr>
            <a:xfrm>
              <a:off x="4095" y="4629"/>
              <a:ext cx="11084" cy="1428"/>
            </a:xfrm>
            <a:prstGeom prst="rect">
              <a:avLst/>
            </a:prstGeom>
            <a:noFill/>
          </p:spPr>
          <p:txBody>
            <a:bodyPr wrap="square" rtlCol="0">
              <a:spAutoFit/>
            </a:bodyPr>
            <a:lstStyle/>
            <a:p>
              <a:pPr algn="dist"/>
              <a:r>
                <a:rPr lang="zh-CN" altLang="en-US" sz="6000" b="1" dirty="0" smtClean="0">
                  <a:solidFill>
                    <a:srgbClr val="6E8C89"/>
                  </a:solidFill>
                  <a:cs typeface="+mn-ea"/>
                  <a:sym typeface="+mn-lt"/>
                </a:rPr>
                <a:t>入侵检测系统类型</a:t>
              </a:r>
              <a:endParaRPr lang="zh-CN" altLang="en-US" sz="6000" b="1" dirty="0">
                <a:solidFill>
                  <a:srgbClr val="6E8C89"/>
                </a:solidFill>
                <a:cs typeface="+mn-ea"/>
                <a:sym typeface="+mn-lt"/>
              </a:endParaRPr>
            </a:p>
          </p:txBody>
        </p:sp>
        <p:sp>
          <p:nvSpPr>
            <p:cNvPr id="12" name="文本框 11"/>
            <p:cNvSpPr txBox="1"/>
            <p:nvPr/>
          </p:nvSpPr>
          <p:spPr>
            <a:xfrm>
              <a:off x="4095" y="6437"/>
              <a:ext cx="11084" cy="590"/>
            </a:xfrm>
            <a:prstGeom prst="rect">
              <a:avLst/>
            </a:prstGeom>
            <a:noFill/>
          </p:spPr>
          <p:txBody>
            <a:bodyPr wrap="square" rtlCol="0">
              <a:spAutoFit/>
            </a:bodyPr>
            <a:lstStyle/>
            <a:p>
              <a:pPr algn="ctr">
                <a:lnSpc>
                  <a:spcPct val="150000"/>
                </a:lnSpc>
              </a:pPr>
              <a:r>
                <a:rPr lang="zh-CN" altLang="en-US" sz="1600" dirty="0" smtClean="0">
                  <a:solidFill>
                    <a:schemeClr val="bg1">
                      <a:lumMod val="50000"/>
                    </a:schemeClr>
                  </a:solidFill>
                  <a:cs typeface="+mn-ea"/>
                  <a:sym typeface="+mn-lt"/>
                </a:rPr>
                <a:t>深入探讨不同类型的入侵检测系统</a:t>
              </a:r>
              <a:endParaRPr lang="en-US" altLang="zh-CN" sz="1600" dirty="0">
                <a:solidFill>
                  <a:schemeClr val="bg1">
                    <a:lumMod val="50000"/>
                  </a:schemeClr>
                </a:solidFill>
                <a:cs typeface="+mn-ea"/>
                <a:sym typeface="+mn-lt"/>
              </a:endParaRPr>
            </a:p>
          </p:txBody>
        </p:sp>
      </p:grpSp>
    </p:spTree>
    <p:extLst>
      <p:ext uri="{BB962C8B-B14F-4D97-AF65-F5344CB8AC3E}">
        <p14:creationId xmlns:p14="http://schemas.microsoft.com/office/powerpoint/2010/main" val="1076462961"/>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8"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9225</TotalTime>
  <Words>3301</Words>
  <Application>Microsoft Office PowerPoint</Application>
  <PresentationFormat>全屏显示(4:3)</PresentationFormat>
  <Paragraphs>285</Paragraphs>
  <Slides>29</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等线</vt:lpstr>
      <vt:lpstr>仿宋</vt:lpstr>
      <vt:lpstr>华文隶书</vt:lpstr>
      <vt:lpstr>宋体</vt:lpstr>
      <vt:lpstr>微软雅黑</vt:lpstr>
      <vt:lpstr>Arial</vt:lpstr>
      <vt:lpstr>Calibri</vt:lpstr>
      <vt:lpstr>Tahoma</vt:lpstr>
      <vt:lpstr>Office 主题</vt:lpstr>
      <vt:lpstr>入侵检测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政府部门的入侵检测</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HZW</dc:creator>
  <cp:lastModifiedBy>Administrator</cp:lastModifiedBy>
  <cp:revision>1170</cp:revision>
  <dcterms:created xsi:type="dcterms:W3CDTF">2014-07-13T02:54:52Z</dcterms:created>
  <dcterms:modified xsi:type="dcterms:W3CDTF">2025-04-15T03:22:46Z</dcterms:modified>
</cp:coreProperties>
</file>